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Black"/>
      <p:bold r:id="rId23"/>
      <p:boldItalic r:id="rId24"/>
    </p:embeddedFont>
    <p:embeddedFont>
      <p:font typeface="Montserrat"/>
      <p:regular r:id="rId25"/>
      <p:bold r:id="rId26"/>
      <p:italic r:id="rId27"/>
      <p:boldItalic r:id="rId28"/>
    </p:embeddedFont>
    <p:embeddedFont>
      <p:font typeface="DM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lack-boldItalic.fntdata"/><Relationship Id="rId23" Type="http://schemas.openxmlformats.org/officeDocument/2006/relationships/font" Target="fonts/Montserrat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italic.fntdata"/><Relationship Id="rId30" Type="http://schemas.openxmlformats.org/officeDocument/2006/relationships/font" Target="fonts/DM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DM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e7e3e963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e7e3e963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e7e3e963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e7e3e963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e7e3e963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e7e3e963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e7e3e963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e7e3e963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e7e3e963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e7e3e963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e7e3e963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e7e3e963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e7e3e963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e7e3e963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e7e3e963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e7e3e963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2e7e3e96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2e7e3e96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e7e3e963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e7e3e963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2e7e3e963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2e7e3e963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2e7e3e963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2e7e3e963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e7e3e963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e7e3e963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e7e3e963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e7e3e963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e7e3e963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e7e3e963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ebd69e1f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ebd69e1f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gif"/><Relationship Id="rId4" Type="http://schemas.openxmlformats.org/officeDocument/2006/relationships/image" Target="../media/image5.pn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chandrikadeb7/Face-Mask-Detection/tree/master/datas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gif"/><Relationship Id="rId4" Type="http://schemas.openxmlformats.org/officeDocument/2006/relationships/image" Target="../media/image12.gif"/><Relationship Id="rId5"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2471300"/>
            <a:ext cx="2672200" cy="2672200"/>
          </a:xfrm>
          <a:prstGeom prst="rect">
            <a:avLst/>
          </a:prstGeom>
          <a:noFill/>
          <a:ln>
            <a:noFill/>
          </a:ln>
        </p:spPr>
      </p:pic>
      <p:pic>
        <p:nvPicPr>
          <p:cNvPr id="55" name="Google Shape;55;p13"/>
          <p:cNvPicPr preferRelativeResize="0"/>
          <p:nvPr/>
        </p:nvPicPr>
        <p:blipFill rotWithShape="1">
          <a:blip r:embed="rId4">
            <a:alphaModFix amt="48000"/>
          </a:blip>
          <a:srcRect b="0" l="0" r="-2270" t="13232"/>
          <a:stretch/>
        </p:blipFill>
        <p:spPr>
          <a:xfrm>
            <a:off x="1852025" y="701699"/>
            <a:ext cx="5445026" cy="4594200"/>
          </a:xfrm>
          <a:prstGeom prst="rect">
            <a:avLst/>
          </a:prstGeom>
          <a:noFill/>
          <a:ln>
            <a:noFill/>
          </a:ln>
        </p:spPr>
      </p:pic>
      <p:sp>
        <p:nvSpPr>
          <p:cNvPr id="56" name="Google Shape;56;p13"/>
          <p:cNvSpPr txBox="1"/>
          <p:nvPr/>
        </p:nvSpPr>
        <p:spPr>
          <a:xfrm>
            <a:off x="586875" y="1503875"/>
            <a:ext cx="8151600" cy="6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C343D"/>
                </a:solidFill>
                <a:latin typeface="Montserrat Black"/>
                <a:ea typeface="Montserrat Black"/>
                <a:cs typeface="Montserrat Black"/>
                <a:sym typeface="Montserrat Black"/>
              </a:rPr>
              <a:t>Detecting people who aren’t wearing masks</a:t>
            </a:r>
            <a:endParaRPr sz="2400">
              <a:solidFill>
                <a:srgbClr val="0C343D"/>
              </a:solidFill>
              <a:latin typeface="Montserrat Black"/>
              <a:ea typeface="Montserrat Black"/>
              <a:cs typeface="Montserrat Black"/>
              <a:sym typeface="Montserrat Black"/>
            </a:endParaRPr>
          </a:p>
        </p:txBody>
      </p:sp>
      <p:sp>
        <p:nvSpPr>
          <p:cNvPr id="57" name="Google Shape;57;p13"/>
          <p:cNvSpPr txBox="1"/>
          <p:nvPr/>
        </p:nvSpPr>
        <p:spPr>
          <a:xfrm>
            <a:off x="1718350" y="932975"/>
            <a:ext cx="5551200" cy="3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highlight>
                  <a:schemeClr val="accent6"/>
                </a:highlight>
                <a:latin typeface="Montserrat"/>
                <a:ea typeface="Montserrat"/>
                <a:cs typeface="Montserrat"/>
                <a:sym typeface="Montserrat"/>
              </a:rPr>
              <a:t>Presentation on</a:t>
            </a:r>
            <a:endParaRPr>
              <a:highlight>
                <a:schemeClr val="accent6"/>
              </a:highlight>
              <a:latin typeface="Montserrat"/>
              <a:ea typeface="Montserrat"/>
              <a:cs typeface="Montserrat"/>
              <a:sym typeface="Montserrat"/>
            </a:endParaRPr>
          </a:p>
          <a:p>
            <a:pPr indent="0" lvl="0" marL="1371600" rtl="0" algn="l">
              <a:spcBef>
                <a:spcPts val="0"/>
              </a:spcBef>
              <a:spcAft>
                <a:spcPts val="0"/>
              </a:spcAft>
              <a:buNone/>
            </a:pPr>
            <a:r>
              <a:t/>
            </a:r>
            <a:endParaRPr>
              <a:highlight>
                <a:srgbClr val="FFFF00"/>
              </a:highlight>
              <a:latin typeface="Montserrat"/>
              <a:ea typeface="Montserrat"/>
              <a:cs typeface="Montserrat"/>
              <a:sym typeface="Montserrat"/>
            </a:endParaRPr>
          </a:p>
          <a:p>
            <a:pPr indent="0" lvl="0" marL="0" rtl="0" algn="l">
              <a:spcBef>
                <a:spcPts val="0"/>
              </a:spcBef>
              <a:spcAft>
                <a:spcPts val="0"/>
              </a:spcAft>
              <a:buNone/>
            </a:pPr>
            <a:r>
              <a:t/>
            </a:r>
            <a:endParaRPr>
              <a:solidFill>
                <a:srgbClr val="FFFF00"/>
              </a:solidFill>
              <a:highlight>
                <a:srgbClr val="FFFF00"/>
              </a:highlight>
              <a:latin typeface="Montserrat"/>
              <a:ea typeface="Montserrat"/>
              <a:cs typeface="Montserrat"/>
              <a:sym typeface="Montserrat"/>
            </a:endParaRPr>
          </a:p>
        </p:txBody>
      </p:sp>
      <p:pic>
        <p:nvPicPr>
          <p:cNvPr id="58" name="Google Shape;58;p13"/>
          <p:cNvPicPr preferRelativeResize="0"/>
          <p:nvPr/>
        </p:nvPicPr>
        <p:blipFill>
          <a:blip r:embed="rId5">
            <a:alphaModFix/>
          </a:blip>
          <a:stretch>
            <a:fillRect/>
          </a:stretch>
        </p:blipFill>
        <p:spPr>
          <a:xfrm>
            <a:off x="143775" y="141975"/>
            <a:ext cx="600600" cy="600600"/>
          </a:xfrm>
          <a:prstGeom prst="rect">
            <a:avLst/>
          </a:prstGeom>
          <a:noFill/>
          <a:ln>
            <a:noFill/>
          </a:ln>
        </p:spPr>
      </p:pic>
      <p:sp>
        <p:nvSpPr>
          <p:cNvPr id="59" name="Google Shape;59;p13"/>
          <p:cNvSpPr txBox="1"/>
          <p:nvPr/>
        </p:nvSpPr>
        <p:spPr>
          <a:xfrm>
            <a:off x="1718350" y="2309525"/>
            <a:ext cx="5551200" cy="11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Montserrat"/>
                <a:ea typeface="Montserrat"/>
                <a:cs typeface="Montserrat"/>
                <a:sym typeface="Montserrat"/>
              </a:rPr>
              <a:t>Under the guidance of</a:t>
            </a:r>
            <a:endParaRPr u="sng">
              <a:latin typeface="Montserrat"/>
              <a:ea typeface="Montserrat"/>
              <a:cs typeface="Montserrat"/>
              <a:sym typeface="Montserrat"/>
            </a:endParaRPr>
          </a:p>
          <a:p>
            <a:pPr indent="0" lvl="0" marL="0" rtl="0" algn="ctr">
              <a:spcBef>
                <a:spcPts val="0"/>
              </a:spcBef>
              <a:spcAft>
                <a:spcPts val="0"/>
              </a:spcAft>
              <a:buNone/>
            </a:pPr>
            <a:r>
              <a:t/>
            </a:r>
            <a:endParaRPr>
              <a:highlight>
                <a:srgbClr val="FFFFFF"/>
              </a:highlight>
              <a:latin typeface="Montserrat"/>
              <a:ea typeface="Montserrat"/>
              <a:cs typeface="Montserrat"/>
              <a:sym typeface="Montserrat"/>
            </a:endParaRPr>
          </a:p>
          <a:p>
            <a:pPr indent="0" lvl="0" marL="0" rtl="0" algn="ctr">
              <a:spcBef>
                <a:spcPts val="0"/>
              </a:spcBef>
              <a:spcAft>
                <a:spcPts val="0"/>
              </a:spcAft>
              <a:buNone/>
            </a:pPr>
            <a:r>
              <a:rPr lang="en">
                <a:highlight>
                  <a:srgbClr val="FFFFFF"/>
                </a:highlight>
                <a:latin typeface="Montserrat"/>
                <a:ea typeface="Montserrat"/>
                <a:cs typeface="Montserrat"/>
                <a:sym typeface="Montserrat"/>
              </a:rPr>
              <a:t>Dr. Pawan  Kumar Tiwari</a:t>
            </a:r>
            <a:endParaRPr>
              <a:highlight>
                <a:srgbClr val="FFFFFF"/>
              </a:highlight>
              <a:latin typeface="Montserrat"/>
              <a:ea typeface="Montserrat"/>
              <a:cs typeface="Montserrat"/>
              <a:sym typeface="Montserrat"/>
            </a:endParaRPr>
          </a:p>
          <a:p>
            <a:pPr indent="0" lvl="0" marL="0" rtl="0" algn="ctr">
              <a:spcBef>
                <a:spcPts val="0"/>
              </a:spcBef>
              <a:spcAft>
                <a:spcPts val="0"/>
              </a:spcAft>
              <a:buNone/>
            </a:pPr>
            <a:r>
              <a:rPr lang="en">
                <a:highlight>
                  <a:srgbClr val="FFFFFF"/>
                </a:highlight>
                <a:latin typeface="Montserrat"/>
                <a:ea typeface="Montserrat"/>
                <a:cs typeface="Montserrat"/>
                <a:sym typeface="Montserrat"/>
              </a:rPr>
              <a:t>Mr. Abhishek Singh</a:t>
            </a:r>
            <a:endParaRPr>
              <a:highlight>
                <a:srgbClr val="FFFFFF"/>
              </a:highlight>
              <a:latin typeface="Montserrat"/>
              <a:ea typeface="Montserrat"/>
              <a:cs typeface="Montserrat"/>
              <a:sym typeface="Montserrat"/>
            </a:endParaRPr>
          </a:p>
          <a:p>
            <a:pPr indent="0" lvl="0" marL="1371600" rtl="0" algn="l">
              <a:spcBef>
                <a:spcPts val="0"/>
              </a:spcBef>
              <a:spcAft>
                <a:spcPts val="0"/>
              </a:spcAft>
              <a:buNone/>
            </a:pPr>
            <a:r>
              <a:t/>
            </a:r>
            <a:endParaRPr>
              <a:highlight>
                <a:srgbClr val="FFFF00"/>
              </a:highlight>
              <a:latin typeface="Montserrat"/>
              <a:ea typeface="Montserrat"/>
              <a:cs typeface="Montserrat"/>
              <a:sym typeface="Montserrat"/>
            </a:endParaRPr>
          </a:p>
          <a:p>
            <a:pPr indent="0" lvl="0" marL="0" rtl="0" algn="l">
              <a:spcBef>
                <a:spcPts val="0"/>
              </a:spcBef>
              <a:spcAft>
                <a:spcPts val="0"/>
              </a:spcAft>
              <a:buNone/>
            </a:pPr>
            <a:r>
              <a:t/>
            </a:r>
            <a:endParaRPr>
              <a:solidFill>
                <a:srgbClr val="FFFF00"/>
              </a:solidFill>
              <a:highlight>
                <a:srgbClr val="FFFF00"/>
              </a:highlight>
              <a:latin typeface="Montserrat"/>
              <a:ea typeface="Montserrat"/>
              <a:cs typeface="Montserrat"/>
              <a:sym typeface="Montserrat"/>
            </a:endParaRPr>
          </a:p>
        </p:txBody>
      </p:sp>
      <p:sp>
        <p:nvSpPr>
          <p:cNvPr id="60" name="Google Shape;60;p13"/>
          <p:cNvSpPr txBox="1"/>
          <p:nvPr/>
        </p:nvSpPr>
        <p:spPr>
          <a:xfrm>
            <a:off x="6383775" y="3841850"/>
            <a:ext cx="2560800" cy="11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Montserrat"/>
                <a:ea typeface="Montserrat"/>
                <a:cs typeface="Montserrat"/>
                <a:sym typeface="Montserrat"/>
              </a:rPr>
              <a:t>By</a:t>
            </a:r>
            <a:endParaRPr sz="1200" u="sng">
              <a:latin typeface="Montserrat"/>
              <a:ea typeface="Montserrat"/>
              <a:cs typeface="Montserrat"/>
              <a:sym typeface="Montserrat"/>
            </a:endParaRPr>
          </a:p>
          <a:p>
            <a:pPr indent="0" lvl="0" marL="0" rtl="0" algn="l">
              <a:spcBef>
                <a:spcPts val="0"/>
              </a:spcBef>
              <a:spcAft>
                <a:spcPts val="0"/>
              </a:spcAft>
              <a:buNone/>
            </a:pPr>
            <a:r>
              <a:t/>
            </a:r>
            <a:endParaRPr sz="1200">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200">
                <a:highlight>
                  <a:srgbClr val="FFFFFF"/>
                </a:highlight>
                <a:latin typeface="Montserrat"/>
                <a:ea typeface="Montserrat"/>
                <a:cs typeface="Montserrat"/>
                <a:sym typeface="Montserrat"/>
              </a:rPr>
              <a:t>Navin Chandra (1805210027)</a:t>
            </a:r>
            <a:endParaRPr sz="1200">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200">
                <a:highlight>
                  <a:srgbClr val="FFFFFF"/>
                </a:highlight>
                <a:latin typeface="Montserrat"/>
                <a:ea typeface="Montserrat"/>
                <a:cs typeface="Montserrat"/>
                <a:sym typeface="Montserrat"/>
              </a:rPr>
              <a:t>Arnab Debnath (1805210011)</a:t>
            </a:r>
            <a:endParaRPr sz="1200">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200">
                <a:highlight>
                  <a:srgbClr val="FFFFFF"/>
                </a:highlight>
                <a:latin typeface="Montserrat"/>
                <a:ea typeface="Montserrat"/>
                <a:cs typeface="Montserrat"/>
                <a:sym typeface="Montserrat"/>
              </a:rPr>
              <a:t>Tushar Giri (1805210059)</a:t>
            </a:r>
            <a:endParaRPr sz="1200">
              <a:highlight>
                <a:srgbClr val="FFFFFF"/>
              </a:highlight>
              <a:latin typeface="Montserrat"/>
              <a:ea typeface="Montserrat"/>
              <a:cs typeface="Montserrat"/>
              <a:sym typeface="Montserrat"/>
            </a:endParaRPr>
          </a:p>
          <a:p>
            <a:pPr indent="0" lvl="0" marL="1371600" rtl="0" algn="l">
              <a:spcBef>
                <a:spcPts val="0"/>
              </a:spcBef>
              <a:spcAft>
                <a:spcPts val="0"/>
              </a:spcAft>
              <a:buNone/>
            </a:pPr>
            <a:r>
              <a:t/>
            </a:r>
            <a:endParaRPr>
              <a:highlight>
                <a:srgbClr val="FFFF00"/>
              </a:highlight>
              <a:latin typeface="Montserrat"/>
              <a:ea typeface="Montserrat"/>
              <a:cs typeface="Montserrat"/>
              <a:sym typeface="Montserrat"/>
            </a:endParaRPr>
          </a:p>
          <a:p>
            <a:pPr indent="0" lvl="0" marL="0" rtl="0" algn="l">
              <a:spcBef>
                <a:spcPts val="0"/>
              </a:spcBef>
              <a:spcAft>
                <a:spcPts val="0"/>
              </a:spcAft>
              <a:buNone/>
            </a:pPr>
            <a:r>
              <a:t/>
            </a:r>
            <a:endParaRPr>
              <a:solidFill>
                <a:srgbClr val="FFFF00"/>
              </a:solidFill>
              <a:highlight>
                <a:srgbClr val="FFFF00"/>
              </a:highlight>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p:nvPr/>
        </p:nvSpPr>
        <p:spPr>
          <a:xfrm>
            <a:off x="167650" y="76200"/>
            <a:ext cx="8805000" cy="10158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txBox="1"/>
          <p:nvPr/>
        </p:nvSpPr>
        <p:spPr>
          <a:xfrm>
            <a:off x="636700" y="395125"/>
            <a:ext cx="59598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Twilio &amp; SMTP</a:t>
            </a:r>
            <a:endParaRPr sz="2400">
              <a:solidFill>
                <a:srgbClr val="0C343D"/>
              </a:solidFill>
              <a:latin typeface="Montserrat Black"/>
              <a:ea typeface="Montserrat Black"/>
              <a:cs typeface="Montserrat Black"/>
              <a:sym typeface="Montserrat Black"/>
            </a:endParaRPr>
          </a:p>
        </p:txBody>
      </p:sp>
      <p:cxnSp>
        <p:nvCxnSpPr>
          <p:cNvPr id="142" name="Google Shape;142;p22"/>
          <p:cNvCxnSpPr/>
          <p:nvPr/>
        </p:nvCxnSpPr>
        <p:spPr>
          <a:xfrm>
            <a:off x="728775" y="903325"/>
            <a:ext cx="7636500" cy="0"/>
          </a:xfrm>
          <a:prstGeom prst="straightConnector1">
            <a:avLst/>
          </a:prstGeom>
          <a:noFill/>
          <a:ln cap="flat" cmpd="sng" w="9525">
            <a:solidFill>
              <a:srgbClr val="134F5C"/>
            </a:solidFill>
            <a:prstDash val="solid"/>
            <a:round/>
            <a:headEnd len="med" w="med" type="none"/>
            <a:tailEnd len="med" w="med" type="none"/>
          </a:ln>
        </p:spPr>
      </p:cxnSp>
      <p:sp>
        <p:nvSpPr>
          <p:cNvPr id="143" name="Google Shape;143;p22"/>
          <p:cNvSpPr txBox="1"/>
          <p:nvPr/>
        </p:nvSpPr>
        <p:spPr>
          <a:xfrm>
            <a:off x="552975" y="1276725"/>
            <a:ext cx="5840700" cy="1679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000000"/>
              </a:buClr>
              <a:buSzPts val="1200"/>
              <a:buFont typeface="Montserrat"/>
              <a:buAutoNum type="arabicPeriod"/>
            </a:pPr>
            <a:r>
              <a:rPr lang="en" sz="1200">
                <a:solidFill>
                  <a:srgbClr val="222222"/>
                </a:solidFill>
                <a:highlight>
                  <a:schemeClr val="lt1"/>
                </a:highlight>
                <a:latin typeface="Montserrat"/>
                <a:ea typeface="Montserrat"/>
                <a:cs typeface="Montserrat"/>
                <a:sym typeface="Montserrat"/>
              </a:rPr>
              <a:t>Twilio</a:t>
            </a:r>
            <a:r>
              <a:rPr lang="en" sz="1200">
                <a:solidFill>
                  <a:srgbClr val="222222"/>
                </a:solidFill>
                <a:highlight>
                  <a:schemeClr val="lt1"/>
                </a:highlight>
                <a:latin typeface="Montserrat"/>
                <a:ea typeface="Montserrat"/>
                <a:cs typeface="Montserrat"/>
                <a:sym typeface="Montserrat"/>
              </a:rPr>
              <a:t> is a sms sending API. </a:t>
            </a:r>
            <a:endParaRPr sz="1200">
              <a:solidFill>
                <a:srgbClr val="222222"/>
              </a:solidFill>
              <a:highlight>
                <a:schemeClr val="lt1"/>
              </a:highlight>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solidFill>
                <a:srgbClr val="222222"/>
              </a:solidFill>
              <a:highlight>
                <a:schemeClr val="lt1"/>
              </a:highlight>
              <a:latin typeface="Montserrat"/>
              <a:ea typeface="Montserrat"/>
              <a:cs typeface="Montserrat"/>
              <a:sym typeface="Montserrat"/>
            </a:endParaRPr>
          </a:p>
          <a:p>
            <a:pPr indent="-304800" lvl="0" marL="457200" rtl="0" algn="l">
              <a:lnSpc>
                <a:spcPct val="115000"/>
              </a:lnSpc>
              <a:spcBef>
                <a:spcPts val="0"/>
              </a:spcBef>
              <a:spcAft>
                <a:spcPts val="0"/>
              </a:spcAft>
              <a:buClr>
                <a:srgbClr val="222222"/>
              </a:buClr>
              <a:buSzPts val="1200"/>
              <a:buFont typeface="Montserrat"/>
              <a:buAutoNum type="arabicPeriod"/>
            </a:pPr>
            <a:r>
              <a:rPr lang="en" sz="1200">
                <a:solidFill>
                  <a:srgbClr val="222222"/>
                </a:solidFill>
                <a:highlight>
                  <a:schemeClr val="lt1"/>
                </a:highlight>
                <a:latin typeface="Montserrat"/>
                <a:ea typeface="Montserrat"/>
                <a:cs typeface="Montserrat"/>
                <a:sym typeface="Montserrat"/>
              </a:rPr>
              <a:t>SMTP is a protocol for sending the mail. </a:t>
            </a:r>
            <a:endParaRPr sz="1200">
              <a:solidFill>
                <a:srgbClr val="222222"/>
              </a:solidFill>
              <a:highlight>
                <a:schemeClr val="lt1"/>
              </a:highlight>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solidFill>
                <a:srgbClr val="1F1F1F"/>
              </a:solidFill>
              <a:highlight>
                <a:schemeClr val="lt1"/>
              </a:highlight>
              <a:latin typeface="Montserrat"/>
              <a:ea typeface="Montserrat"/>
              <a:cs typeface="Montserrat"/>
              <a:sym typeface="Montserrat"/>
            </a:endParaRPr>
          </a:p>
          <a:p>
            <a:pPr indent="-304800" lvl="0" marL="457200" rtl="0" algn="l">
              <a:lnSpc>
                <a:spcPct val="115000"/>
              </a:lnSpc>
              <a:spcBef>
                <a:spcPts val="0"/>
              </a:spcBef>
              <a:spcAft>
                <a:spcPts val="0"/>
              </a:spcAft>
              <a:buClr>
                <a:srgbClr val="1F1F1F"/>
              </a:buClr>
              <a:buSzPts val="1200"/>
              <a:buFont typeface="Montserrat"/>
              <a:buAutoNum type="arabicPeriod"/>
            </a:pPr>
            <a:r>
              <a:rPr lang="en" sz="1200">
                <a:solidFill>
                  <a:srgbClr val="1F1F1F"/>
                </a:solidFill>
                <a:highlight>
                  <a:schemeClr val="lt1"/>
                </a:highlight>
                <a:latin typeface="Montserrat"/>
                <a:ea typeface="Montserrat"/>
                <a:cs typeface="Montserrat"/>
                <a:sym typeface="Montserrat"/>
              </a:rPr>
              <a:t>Twilio &amp; SMTP is very fast and can send messages within seconds</a:t>
            </a:r>
            <a:r>
              <a:rPr lang="en" sz="1200">
                <a:solidFill>
                  <a:srgbClr val="1F1F1F"/>
                </a:solidFill>
                <a:highlight>
                  <a:schemeClr val="lt1"/>
                </a:highlight>
                <a:latin typeface="Montserrat"/>
                <a:ea typeface="Montserrat"/>
                <a:cs typeface="Montserrat"/>
                <a:sym typeface="Montserrat"/>
              </a:rPr>
              <a:t>.</a:t>
            </a:r>
            <a:endParaRPr sz="1200">
              <a:solidFill>
                <a:srgbClr val="1F1F1F"/>
              </a:solidFill>
              <a:highlight>
                <a:schemeClr val="lt1"/>
              </a:highlight>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solidFill>
                <a:srgbClr val="1F1F1F"/>
              </a:solidFill>
              <a:highlight>
                <a:schemeClr val="lt1"/>
              </a:highlight>
              <a:latin typeface="Montserrat"/>
              <a:ea typeface="Montserrat"/>
              <a:cs typeface="Montserrat"/>
              <a:sym typeface="Montserrat"/>
            </a:endParaRPr>
          </a:p>
          <a:p>
            <a:pPr indent="-304800" lvl="0" marL="457200" rtl="0" algn="l">
              <a:spcBef>
                <a:spcPts val="0"/>
              </a:spcBef>
              <a:spcAft>
                <a:spcPts val="0"/>
              </a:spcAft>
              <a:buClr>
                <a:srgbClr val="1F1F1F"/>
              </a:buClr>
              <a:buSzPts val="1200"/>
              <a:buFont typeface="Montserrat"/>
              <a:buAutoNum type="arabicPeriod"/>
            </a:pPr>
            <a:r>
              <a:rPr lang="en" sz="1200">
                <a:solidFill>
                  <a:srgbClr val="1F1F1F"/>
                </a:solidFill>
                <a:highlight>
                  <a:schemeClr val="lt1"/>
                </a:highlight>
                <a:latin typeface="Montserrat"/>
                <a:ea typeface="Montserrat"/>
                <a:cs typeface="Montserrat"/>
                <a:sym typeface="Montserrat"/>
              </a:rPr>
              <a:t>Twilio is implemented based on microservice architecture.</a:t>
            </a:r>
            <a:endParaRPr>
              <a:latin typeface="Montserrat"/>
              <a:ea typeface="Montserrat"/>
              <a:cs typeface="Montserrat"/>
              <a:sym typeface="Montserrat"/>
            </a:endParaRPr>
          </a:p>
        </p:txBody>
      </p:sp>
      <p:pic>
        <p:nvPicPr>
          <p:cNvPr id="144" name="Google Shape;144;p22"/>
          <p:cNvPicPr preferRelativeResize="0"/>
          <p:nvPr/>
        </p:nvPicPr>
        <p:blipFill>
          <a:blip r:embed="rId3">
            <a:alphaModFix/>
          </a:blip>
          <a:stretch>
            <a:fillRect/>
          </a:stretch>
        </p:blipFill>
        <p:spPr>
          <a:xfrm>
            <a:off x="774300" y="3784175"/>
            <a:ext cx="3233198" cy="972501"/>
          </a:xfrm>
          <a:prstGeom prst="rect">
            <a:avLst/>
          </a:prstGeom>
          <a:noFill/>
          <a:ln>
            <a:noFill/>
          </a:ln>
        </p:spPr>
      </p:pic>
      <p:pic>
        <p:nvPicPr>
          <p:cNvPr id="145" name="Google Shape;145;p22"/>
          <p:cNvPicPr preferRelativeResize="0"/>
          <p:nvPr/>
        </p:nvPicPr>
        <p:blipFill>
          <a:blip r:embed="rId4">
            <a:alphaModFix/>
          </a:blip>
          <a:stretch>
            <a:fillRect/>
          </a:stretch>
        </p:blipFill>
        <p:spPr>
          <a:xfrm>
            <a:off x="4364775" y="3860500"/>
            <a:ext cx="4000500" cy="89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p:nvPr/>
        </p:nvSpPr>
        <p:spPr>
          <a:xfrm>
            <a:off x="169500" y="7850"/>
            <a:ext cx="8805000" cy="10158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a:off x="6821325" y="2684475"/>
            <a:ext cx="1530600" cy="5082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txBox="1"/>
          <p:nvPr/>
        </p:nvSpPr>
        <p:spPr>
          <a:xfrm>
            <a:off x="636700" y="395125"/>
            <a:ext cx="59598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Implementation</a:t>
            </a:r>
            <a:endParaRPr sz="2400">
              <a:solidFill>
                <a:srgbClr val="0C343D"/>
              </a:solidFill>
              <a:latin typeface="Montserrat Black"/>
              <a:ea typeface="Montserrat Black"/>
              <a:cs typeface="Montserrat Black"/>
              <a:sym typeface="Montserrat Black"/>
            </a:endParaRPr>
          </a:p>
        </p:txBody>
      </p:sp>
      <p:sp>
        <p:nvSpPr>
          <p:cNvPr id="153" name="Google Shape;153;p23"/>
          <p:cNvSpPr/>
          <p:nvPr/>
        </p:nvSpPr>
        <p:spPr>
          <a:xfrm>
            <a:off x="6821325" y="1281225"/>
            <a:ext cx="1530600" cy="5082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23"/>
          <p:cNvCxnSpPr/>
          <p:nvPr/>
        </p:nvCxnSpPr>
        <p:spPr>
          <a:xfrm>
            <a:off x="728775" y="903325"/>
            <a:ext cx="7636500" cy="0"/>
          </a:xfrm>
          <a:prstGeom prst="straightConnector1">
            <a:avLst/>
          </a:prstGeom>
          <a:noFill/>
          <a:ln cap="flat" cmpd="sng" w="9525">
            <a:solidFill>
              <a:srgbClr val="134F5C"/>
            </a:solidFill>
            <a:prstDash val="solid"/>
            <a:round/>
            <a:headEnd len="med" w="med" type="none"/>
            <a:tailEnd len="med" w="med" type="none"/>
          </a:ln>
        </p:spPr>
      </p:cxnSp>
      <p:sp>
        <p:nvSpPr>
          <p:cNvPr id="155" name="Google Shape;155;p23"/>
          <p:cNvSpPr/>
          <p:nvPr/>
        </p:nvSpPr>
        <p:spPr>
          <a:xfrm>
            <a:off x="6821325" y="1962238"/>
            <a:ext cx="1530600" cy="5082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txBox="1"/>
          <p:nvPr/>
        </p:nvSpPr>
        <p:spPr>
          <a:xfrm>
            <a:off x="560600" y="1337025"/>
            <a:ext cx="5799000" cy="32631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AutoNum type="arabicPeriod"/>
            </a:pPr>
            <a:r>
              <a:rPr b="1" lang="en" sz="1000">
                <a:solidFill>
                  <a:schemeClr val="dk1"/>
                </a:solidFill>
                <a:latin typeface="Montserrat"/>
                <a:ea typeface="Montserrat"/>
                <a:cs typeface="Montserrat"/>
                <a:sym typeface="Montserrat"/>
              </a:rPr>
              <a:t>Data Collection:</a:t>
            </a:r>
            <a:r>
              <a:rPr lang="en" sz="1000">
                <a:solidFill>
                  <a:schemeClr val="dk1"/>
                </a:solidFill>
                <a:latin typeface="Montserrat"/>
                <a:ea typeface="Montserrat"/>
                <a:cs typeface="Montserrat"/>
                <a:sym typeface="Montserrat"/>
              </a:rPr>
              <a:t> </a:t>
            </a:r>
            <a:r>
              <a:rPr lang="en" sz="1000">
                <a:solidFill>
                  <a:srgbClr val="333333"/>
                </a:solidFill>
                <a:highlight>
                  <a:srgbClr val="FFFFFF"/>
                </a:highlight>
                <a:latin typeface="Montserrat"/>
                <a:ea typeface="Montserrat"/>
                <a:cs typeface="Montserrat"/>
                <a:sym typeface="Montserrat"/>
              </a:rPr>
              <a:t>The development of the Face Mask Recognition model begins with collecting the data. At this step, the image is cropped until the only visible object is the face of the object.</a:t>
            </a:r>
            <a:endParaRPr sz="1000">
              <a:solidFill>
                <a:srgbClr val="33333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000">
              <a:solidFill>
                <a:srgbClr val="333333"/>
              </a:solidFill>
              <a:highlight>
                <a:srgbClr val="FFFFFF"/>
              </a:highlight>
              <a:latin typeface="Montserrat"/>
              <a:ea typeface="Montserrat"/>
              <a:cs typeface="Montserrat"/>
              <a:sym typeface="Montserrat"/>
            </a:endParaRPr>
          </a:p>
          <a:p>
            <a:pPr indent="-292100" lvl="0" marL="457200" rtl="0" algn="l">
              <a:spcBef>
                <a:spcPts val="0"/>
              </a:spcBef>
              <a:spcAft>
                <a:spcPts val="0"/>
              </a:spcAft>
              <a:buClr>
                <a:schemeClr val="dk1"/>
              </a:buClr>
              <a:buSzPts val="1000"/>
              <a:buAutoNum type="arabicPeriod"/>
            </a:pPr>
            <a:r>
              <a:rPr b="1" lang="en" sz="1000">
                <a:solidFill>
                  <a:schemeClr val="dk1"/>
                </a:solidFill>
                <a:latin typeface="Montserrat"/>
                <a:ea typeface="Montserrat"/>
                <a:cs typeface="Montserrat"/>
                <a:sym typeface="Montserrat"/>
              </a:rPr>
              <a:t>Pre-processing:</a:t>
            </a:r>
            <a:r>
              <a:rPr lang="en" sz="1000">
                <a:solidFill>
                  <a:schemeClr val="dk1"/>
                </a:solidFill>
                <a:latin typeface="Montserrat"/>
                <a:ea typeface="Montserrat"/>
                <a:cs typeface="Montserrat"/>
                <a:sym typeface="Montserrat"/>
              </a:rPr>
              <a:t> </a:t>
            </a:r>
            <a:r>
              <a:rPr lang="en" sz="1000">
                <a:solidFill>
                  <a:srgbClr val="333333"/>
                </a:solidFill>
                <a:highlight>
                  <a:srgbClr val="FFFFFF"/>
                </a:highlight>
                <a:latin typeface="Montserrat"/>
                <a:ea typeface="Montserrat"/>
                <a:cs typeface="Montserrat"/>
                <a:sym typeface="Montserrat"/>
              </a:rPr>
              <a:t>The pre-processing phase is a phase before the training and testing of the data. There are four steps in the preprocessing which are resizing image size, converting the image to the array, pre-processing input using MobileNetV2, and the last is performing hot encoding on labels.</a:t>
            </a:r>
            <a:endParaRPr sz="1000">
              <a:solidFill>
                <a:srgbClr val="33333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000">
              <a:solidFill>
                <a:srgbClr val="333333"/>
              </a:solidFill>
              <a:highlight>
                <a:srgbClr val="FFFFFF"/>
              </a:highlight>
              <a:latin typeface="Montserrat"/>
              <a:ea typeface="Montserrat"/>
              <a:cs typeface="Montserrat"/>
              <a:sym typeface="Montserrat"/>
            </a:endParaRPr>
          </a:p>
          <a:p>
            <a:pPr indent="-292100" lvl="0" marL="457200" rtl="0" algn="l">
              <a:spcBef>
                <a:spcPts val="0"/>
              </a:spcBef>
              <a:spcAft>
                <a:spcPts val="0"/>
              </a:spcAft>
              <a:buClr>
                <a:srgbClr val="333333"/>
              </a:buClr>
              <a:buSzPts val="1000"/>
              <a:buFont typeface="Montserrat"/>
              <a:buAutoNum type="arabicPeriod"/>
            </a:pPr>
            <a:r>
              <a:rPr b="1" lang="en" sz="1000">
                <a:solidFill>
                  <a:schemeClr val="dk1"/>
                </a:solidFill>
                <a:latin typeface="Montserrat"/>
                <a:ea typeface="Montserrat"/>
                <a:cs typeface="Montserrat"/>
                <a:sym typeface="Montserrat"/>
              </a:rPr>
              <a:t>Split the Data:</a:t>
            </a:r>
            <a:r>
              <a:rPr lang="en" sz="1000">
                <a:solidFill>
                  <a:schemeClr val="dk1"/>
                </a:solidFill>
                <a:latin typeface="Montserrat"/>
                <a:ea typeface="Montserrat"/>
                <a:cs typeface="Montserrat"/>
                <a:sym typeface="Montserrat"/>
              </a:rPr>
              <a:t> </a:t>
            </a:r>
            <a:r>
              <a:rPr lang="en" sz="1000">
                <a:solidFill>
                  <a:srgbClr val="333333"/>
                </a:solidFill>
                <a:highlight>
                  <a:srgbClr val="FFFFFF"/>
                </a:highlight>
                <a:latin typeface="Montserrat"/>
                <a:ea typeface="Montserrat"/>
                <a:cs typeface="Montserrat"/>
                <a:sym typeface="Montserrat"/>
              </a:rPr>
              <a:t>After the preprocessing phase, the data is split into two batches, which are training data namely 80 percent, and the rest is testing data. Each batch is containing both of with-mask and without-mask images.</a:t>
            </a:r>
            <a:endParaRPr sz="1000">
              <a:solidFill>
                <a:srgbClr val="33333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000">
              <a:solidFill>
                <a:srgbClr val="333333"/>
              </a:solidFill>
              <a:highlight>
                <a:srgbClr val="FFFFFF"/>
              </a:highlight>
              <a:latin typeface="Montserrat"/>
              <a:ea typeface="Montserrat"/>
              <a:cs typeface="Montserrat"/>
              <a:sym typeface="Montserrat"/>
            </a:endParaRPr>
          </a:p>
          <a:p>
            <a:pPr indent="-292100" lvl="0" marL="457200" rtl="0" algn="l">
              <a:spcBef>
                <a:spcPts val="0"/>
              </a:spcBef>
              <a:spcAft>
                <a:spcPts val="0"/>
              </a:spcAft>
              <a:buClr>
                <a:srgbClr val="333333"/>
              </a:buClr>
              <a:buSzPts val="1000"/>
              <a:buFont typeface="Montserrat"/>
              <a:buAutoNum type="arabicPeriod"/>
            </a:pPr>
            <a:r>
              <a:rPr b="1" lang="en" sz="1000">
                <a:solidFill>
                  <a:schemeClr val="dk1"/>
                </a:solidFill>
                <a:latin typeface="Montserrat"/>
                <a:ea typeface="Montserrat"/>
                <a:cs typeface="Montserrat"/>
                <a:sym typeface="Montserrat"/>
              </a:rPr>
              <a:t>Building the Model:</a:t>
            </a:r>
            <a:r>
              <a:rPr lang="en" sz="1000">
                <a:solidFill>
                  <a:schemeClr val="dk1"/>
                </a:solidFill>
                <a:latin typeface="Montserrat"/>
                <a:ea typeface="Montserrat"/>
                <a:cs typeface="Montserrat"/>
                <a:sym typeface="Montserrat"/>
              </a:rPr>
              <a:t> </a:t>
            </a:r>
            <a:r>
              <a:rPr lang="en" sz="1000">
                <a:solidFill>
                  <a:srgbClr val="333333"/>
                </a:solidFill>
                <a:highlight>
                  <a:srgbClr val="FFFFFF"/>
                </a:highlight>
                <a:latin typeface="Montserrat"/>
                <a:ea typeface="Montserrat"/>
                <a:cs typeface="Montserrat"/>
                <a:sym typeface="Montserrat"/>
              </a:rPr>
              <a:t>There are six steps in building the model which are constructing the training image generator for augmentation, the base model with MobileNetV2, adding model parameters, compiling the model, training the model, and the last is saving the model for the future prediction process.</a:t>
            </a:r>
            <a:endParaRPr sz="1000">
              <a:solidFill>
                <a:srgbClr val="33333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000">
              <a:solidFill>
                <a:srgbClr val="333333"/>
              </a:solidFill>
              <a:highlight>
                <a:srgbClr val="FFFFFF"/>
              </a:highlight>
              <a:latin typeface="Montserrat"/>
              <a:ea typeface="Montserrat"/>
              <a:cs typeface="Montserrat"/>
              <a:sym typeface="Montserrat"/>
            </a:endParaRPr>
          </a:p>
          <a:p>
            <a:pPr indent="-292100" lvl="0" marL="457200" rtl="0" algn="l">
              <a:spcBef>
                <a:spcPts val="0"/>
              </a:spcBef>
              <a:spcAft>
                <a:spcPts val="0"/>
              </a:spcAft>
              <a:buClr>
                <a:srgbClr val="333333"/>
              </a:buClr>
              <a:buSzPts val="1000"/>
              <a:buFont typeface="Montserrat"/>
              <a:buAutoNum type="arabicPeriod"/>
            </a:pPr>
            <a:r>
              <a:rPr b="1" lang="en" sz="1000">
                <a:solidFill>
                  <a:schemeClr val="dk1"/>
                </a:solidFill>
                <a:latin typeface="Montserrat"/>
                <a:ea typeface="Montserrat"/>
                <a:cs typeface="Montserrat"/>
                <a:sym typeface="Montserrat"/>
              </a:rPr>
              <a:t>Testing the Model: </a:t>
            </a:r>
            <a:r>
              <a:rPr lang="en" sz="1000">
                <a:solidFill>
                  <a:srgbClr val="333333"/>
                </a:solidFill>
                <a:highlight>
                  <a:srgbClr val="FFFFFF"/>
                </a:highlight>
                <a:latin typeface="Montserrat"/>
                <a:ea typeface="Montserrat"/>
                <a:cs typeface="Montserrat"/>
                <a:sym typeface="Montserrat"/>
              </a:rPr>
              <a:t>To make sure the model can predict well, there are steps in testing the model. The first step is making predictions on the testing set.</a:t>
            </a:r>
            <a:endParaRPr/>
          </a:p>
        </p:txBody>
      </p:sp>
      <p:sp>
        <p:nvSpPr>
          <p:cNvPr id="157" name="Google Shape;157;p23"/>
          <p:cNvSpPr txBox="1"/>
          <p:nvPr/>
        </p:nvSpPr>
        <p:spPr>
          <a:xfrm>
            <a:off x="6917025" y="1365963"/>
            <a:ext cx="1339200" cy="338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100"/>
              </a:spcAft>
              <a:buNone/>
            </a:pPr>
            <a:r>
              <a:rPr b="1" lang="en" sz="1000">
                <a:solidFill>
                  <a:srgbClr val="333333"/>
                </a:solidFill>
                <a:latin typeface="Montserrat"/>
                <a:ea typeface="Montserrat"/>
                <a:cs typeface="Montserrat"/>
                <a:sym typeface="Montserrat"/>
              </a:rPr>
              <a:t>Data Collecting</a:t>
            </a:r>
            <a:endParaRPr b="1">
              <a:latin typeface="Montserrat"/>
              <a:ea typeface="Montserrat"/>
              <a:cs typeface="Montserrat"/>
              <a:sym typeface="Montserrat"/>
            </a:endParaRPr>
          </a:p>
        </p:txBody>
      </p:sp>
      <p:sp>
        <p:nvSpPr>
          <p:cNvPr id="158" name="Google Shape;158;p23"/>
          <p:cNvSpPr txBox="1"/>
          <p:nvPr/>
        </p:nvSpPr>
        <p:spPr>
          <a:xfrm>
            <a:off x="6917025" y="2047000"/>
            <a:ext cx="1339200" cy="338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100"/>
              </a:spcAft>
              <a:buNone/>
            </a:pPr>
            <a:r>
              <a:rPr b="1" lang="en" sz="1000">
                <a:solidFill>
                  <a:srgbClr val="333333"/>
                </a:solidFill>
                <a:latin typeface="Montserrat"/>
                <a:ea typeface="Montserrat"/>
                <a:cs typeface="Montserrat"/>
                <a:sym typeface="Montserrat"/>
              </a:rPr>
              <a:t>Pre-processing</a:t>
            </a:r>
            <a:endParaRPr b="1" sz="1000">
              <a:solidFill>
                <a:srgbClr val="333333"/>
              </a:solidFill>
              <a:latin typeface="Montserrat"/>
              <a:ea typeface="Montserrat"/>
              <a:cs typeface="Montserrat"/>
              <a:sym typeface="Montserrat"/>
            </a:endParaRPr>
          </a:p>
        </p:txBody>
      </p:sp>
      <p:sp>
        <p:nvSpPr>
          <p:cNvPr id="159" name="Google Shape;159;p23"/>
          <p:cNvSpPr/>
          <p:nvPr/>
        </p:nvSpPr>
        <p:spPr>
          <a:xfrm>
            <a:off x="6821325" y="3388188"/>
            <a:ext cx="1530600" cy="5082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6821325" y="4091913"/>
            <a:ext cx="1530600" cy="5082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txBox="1"/>
          <p:nvPr/>
        </p:nvSpPr>
        <p:spPr>
          <a:xfrm>
            <a:off x="6917025" y="2769238"/>
            <a:ext cx="1339200" cy="338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100"/>
              </a:spcAft>
              <a:buNone/>
            </a:pPr>
            <a:r>
              <a:rPr b="1" lang="en" sz="1000">
                <a:solidFill>
                  <a:srgbClr val="333333"/>
                </a:solidFill>
                <a:latin typeface="Montserrat"/>
                <a:ea typeface="Montserrat"/>
                <a:cs typeface="Montserrat"/>
                <a:sym typeface="Montserrat"/>
              </a:rPr>
              <a:t>Split the Data</a:t>
            </a:r>
            <a:endParaRPr b="1" sz="1000">
              <a:solidFill>
                <a:srgbClr val="333333"/>
              </a:solidFill>
              <a:latin typeface="Montserrat"/>
              <a:ea typeface="Montserrat"/>
              <a:cs typeface="Montserrat"/>
              <a:sym typeface="Montserrat"/>
            </a:endParaRPr>
          </a:p>
        </p:txBody>
      </p:sp>
      <p:sp>
        <p:nvSpPr>
          <p:cNvPr id="162" name="Google Shape;162;p23"/>
          <p:cNvSpPr txBox="1"/>
          <p:nvPr/>
        </p:nvSpPr>
        <p:spPr>
          <a:xfrm>
            <a:off x="6807975" y="3491450"/>
            <a:ext cx="1557300" cy="338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100"/>
              </a:spcAft>
              <a:buNone/>
            </a:pPr>
            <a:r>
              <a:rPr b="1" lang="en" sz="1000">
                <a:solidFill>
                  <a:srgbClr val="333333"/>
                </a:solidFill>
                <a:latin typeface="Montserrat"/>
                <a:ea typeface="Montserrat"/>
                <a:cs typeface="Montserrat"/>
                <a:sym typeface="Montserrat"/>
              </a:rPr>
              <a:t> </a:t>
            </a:r>
            <a:r>
              <a:rPr b="1" lang="en" sz="1000">
                <a:solidFill>
                  <a:srgbClr val="333333"/>
                </a:solidFill>
                <a:latin typeface="Montserrat"/>
                <a:ea typeface="Montserrat"/>
                <a:cs typeface="Montserrat"/>
                <a:sym typeface="Montserrat"/>
              </a:rPr>
              <a:t>Building the Model</a:t>
            </a:r>
            <a:endParaRPr b="1" sz="1000">
              <a:solidFill>
                <a:srgbClr val="333333"/>
              </a:solidFill>
              <a:latin typeface="Montserrat"/>
              <a:ea typeface="Montserrat"/>
              <a:cs typeface="Montserrat"/>
              <a:sym typeface="Montserrat"/>
            </a:endParaRPr>
          </a:p>
        </p:txBody>
      </p:sp>
      <p:sp>
        <p:nvSpPr>
          <p:cNvPr id="163" name="Google Shape;163;p23"/>
          <p:cNvSpPr txBox="1"/>
          <p:nvPr/>
        </p:nvSpPr>
        <p:spPr>
          <a:xfrm>
            <a:off x="6807975" y="4176650"/>
            <a:ext cx="1557300" cy="338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100"/>
              </a:spcAft>
              <a:buNone/>
            </a:pPr>
            <a:r>
              <a:rPr b="1" lang="en" sz="1000">
                <a:solidFill>
                  <a:srgbClr val="333333"/>
                </a:solidFill>
                <a:latin typeface="Montserrat"/>
                <a:ea typeface="Montserrat"/>
                <a:cs typeface="Montserrat"/>
                <a:sym typeface="Montserrat"/>
              </a:rPr>
              <a:t>Testing the Model</a:t>
            </a:r>
            <a:endParaRPr b="1" sz="1000">
              <a:solidFill>
                <a:srgbClr val="333333"/>
              </a:solidFill>
              <a:latin typeface="Montserrat"/>
              <a:ea typeface="Montserrat"/>
              <a:cs typeface="Montserrat"/>
              <a:sym typeface="Montserrat"/>
            </a:endParaRPr>
          </a:p>
        </p:txBody>
      </p:sp>
      <p:cxnSp>
        <p:nvCxnSpPr>
          <p:cNvPr id="164" name="Google Shape;164;p23"/>
          <p:cNvCxnSpPr>
            <a:stCxn id="157" idx="2"/>
            <a:endCxn id="158" idx="0"/>
          </p:cNvCxnSpPr>
          <p:nvPr/>
        </p:nvCxnSpPr>
        <p:spPr>
          <a:xfrm>
            <a:off x="7586625" y="1704663"/>
            <a:ext cx="0" cy="342300"/>
          </a:xfrm>
          <a:prstGeom prst="straightConnector1">
            <a:avLst/>
          </a:prstGeom>
          <a:noFill/>
          <a:ln cap="flat" cmpd="sng" w="9525">
            <a:solidFill>
              <a:schemeClr val="dk2"/>
            </a:solidFill>
            <a:prstDash val="solid"/>
            <a:round/>
            <a:headEnd len="med" w="med" type="none"/>
            <a:tailEnd len="med" w="med" type="triangle"/>
          </a:ln>
        </p:spPr>
      </p:cxnSp>
      <p:cxnSp>
        <p:nvCxnSpPr>
          <p:cNvPr id="165" name="Google Shape;165;p23"/>
          <p:cNvCxnSpPr>
            <a:stCxn id="158" idx="2"/>
            <a:endCxn id="161" idx="0"/>
          </p:cNvCxnSpPr>
          <p:nvPr/>
        </p:nvCxnSpPr>
        <p:spPr>
          <a:xfrm>
            <a:off x="7586625" y="2385700"/>
            <a:ext cx="0" cy="383400"/>
          </a:xfrm>
          <a:prstGeom prst="straightConnector1">
            <a:avLst/>
          </a:prstGeom>
          <a:noFill/>
          <a:ln cap="flat" cmpd="sng" w="9525">
            <a:solidFill>
              <a:schemeClr val="dk2"/>
            </a:solidFill>
            <a:prstDash val="solid"/>
            <a:round/>
            <a:headEnd len="med" w="med" type="none"/>
            <a:tailEnd len="med" w="med" type="triangle"/>
          </a:ln>
        </p:spPr>
      </p:cxnSp>
      <p:cxnSp>
        <p:nvCxnSpPr>
          <p:cNvPr id="166" name="Google Shape;166;p23"/>
          <p:cNvCxnSpPr>
            <a:stCxn id="161" idx="2"/>
            <a:endCxn id="162" idx="0"/>
          </p:cNvCxnSpPr>
          <p:nvPr/>
        </p:nvCxnSpPr>
        <p:spPr>
          <a:xfrm>
            <a:off x="7586625" y="3107938"/>
            <a:ext cx="0" cy="38340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p23"/>
          <p:cNvCxnSpPr>
            <a:stCxn id="162" idx="2"/>
            <a:endCxn id="163" idx="0"/>
          </p:cNvCxnSpPr>
          <p:nvPr/>
        </p:nvCxnSpPr>
        <p:spPr>
          <a:xfrm>
            <a:off x="7586625" y="3830150"/>
            <a:ext cx="0" cy="346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p:nvPr/>
        </p:nvSpPr>
        <p:spPr>
          <a:xfrm>
            <a:off x="167650" y="0"/>
            <a:ext cx="8805000" cy="10158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txBox="1"/>
          <p:nvPr/>
        </p:nvSpPr>
        <p:spPr>
          <a:xfrm>
            <a:off x="636700" y="395125"/>
            <a:ext cx="59598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Implementation</a:t>
            </a:r>
            <a:endParaRPr sz="2400">
              <a:solidFill>
                <a:srgbClr val="0C343D"/>
              </a:solidFill>
              <a:latin typeface="Montserrat Black"/>
              <a:ea typeface="Montserrat Black"/>
              <a:cs typeface="Montserrat Black"/>
              <a:sym typeface="Montserrat Black"/>
            </a:endParaRPr>
          </a:p>
        </p:txBody>
      </p:sp>
      <p:cxnSp>
        <p:nvCxnSpPr>
          <p:cNvPr id="174" name="Google Shape;174;p24"/>
          <p:cNvCxnSpPr/>
          <p:nvPr/>
        </p:nvCxnSpPr>
        <p:spPr>
          <a:xfrm>
            <a:off x="728775" y="903325"/>
            <a:ext cx="7636500" cy="0"/>
          </a:xfrm>
          <a:prstGeom prst="straightConnector1">
            <a:avLst/>
          </a:prstGeom>
          <a:noFill/>
          <a:ln cap="flat" cmpd="sng" w="9525">
            <a:solidFill>
              <a:srgbClr val="134F5C"/>
            </a:solidFill>
            <a:prstDash val="solid"/>
            <a:round/>
            <a:headEnd len="med" w="med" type="none"/>
            <a:tailEnd len="med" w="med" type="none"/>
          </a:ln>
        </p:spPr>
      </p:cxnSp>
      <p:sp>
        <p:nvSpPr>
          <p:cNvPr id="175" name="Google Shape;175;p24"/>
          <p:cNvSpPr txBox="1"/>
          <p:nvPr/>
        </p:nvSpPr>
        <p:spPr>
          <a:xfrm>
            <a:off x="455350" y="1074400"/>
            <a:ext cx="6322500" cy="4426200"/>
          </a:xfrm>
          <a:prstGeom prst="rect">
            <a:avLst/>
          </a:prstGeom>
          <a:noFill/>
          <a:ln>
            <a:noFill/>
          </a:ln>
        </p:spPr>
        <p:txBody>
          <a:bodyPr anchorCtr="0" anchor="t" bIns="91425" lIns="91425" spcFirstLastPara="1" rIns="91425" wrap="square" tIns="91425">
            <a:spAutoFit/>
          </a:bodyPr>
          <a:lstStyle/>
          <a:p>
            <a:pPr indent="-292100" lvl="0" marL="457200" rtl="0" algn="just">
              <a:lnSpc>
                <a:spcPct val="115000"/>
              </a:lnSpc>
              <a:spcBef>
                <a:spcPts val="1200"/>
              </a:spcBef>
              <a:spcAft>
                <a:spcPts val="0"/>
              </a:spcAft>
              <a:buClr>
                <a:srgbClr val="000000"/>
              </a:buClr>
              <a:buSzPts val="1000"/>
              <a:buFont typeface="Montserrat"/>
              <a:buAutoNum type="arabicPeriod"/>
            </a:pPr>
            <a:r>
              <a:rPr lang="en" sz="1200">
                <a:solidFill>
                  <a:srgbClr val="262626"/>
                </a:solidFill>
                <a:latin typeface="Montserrat"/>
                <a:ea typeface="Montserrat"/>
                <a:cs typeface="Montserrat"/>
                <a:sym typeface="Montserrat"/>
              </a:rPr>
              <a:t>The dataset </a:t>
            </a:r>
            <a:r>
              <a:rPr lang="en" sz="1200" u="sng">
                <a:solidFill>
                  <a:srgbClr val="7890CD"/>
                </a:solidFill>
                <a:latin typeface="Montserrat"/>
                <a:ea typeface="Montserrat"/>
                <a:cs typeface="Montserrat"/>
                <a:sym typeface="Montserrat"/>
                <a:hlinkClick r:id="rId3">
                  <a:extLst>
                    <a:ext uri="{A12FA001-AC4F-418D-AE19-62706E023703}">
                      <ahyp:hlinkClr val="tx"/>
                    </a:ext>
                  </a:extLst>
                </a:hlinkClick>
              </a:rPr>
              <a:t>Link</a:t>
            </a:r>
            <a:r>
              <a:rPr lang="en" sz="1200">
                <a:solidFill>
                  <a:srgbClr val="262626"/>
                </a:solidFill>
                <a:latin typeface="Montserrat"/>
                <a:ea typeface="Montserrat"/>
                <a:cs typeface="Montserrat"/>
                <a:sym typeface="Montserrat"/>
              </a:rPr>
              <a:t>  that we used consists of </a:t>
            </a:r>
            <a:r>
              <a:rPr b="1" lang="en" sz="1200">
                <a:solidFill>
                  <a:srgbClr val="262626"/>
                </a:solidFill>
                <a:highlight>
                  <a:schemeClr val="accent6"/>
                </a:highlight>
                <a:latin typeface="Montserrat"/>
                <a:ea typeface="Montserrat"/>
                <a:cs typeface="Montserrat"/>
                <a:sym typeface="Montserrat"/>
              </a:rPr>
              <a:t>3833 </a:t>
            </a:r>
            <a:r>
              <a:rPr b="1" lang="en" sz="1200">
                <a:solidFill>
                  <a:srgbClr val="262626"/>
                </a:solidFill>
                <a:latin typeface="Montserrat"/>
                <a:ea typeface="Montserrat"/>
                <a:cs typeface="Montserrat"/>
                <a:sym typeface="Montserrat"/>
              </a:rPr>
              <a:t>images</a:t>
            </a:r>
            <a:r>
              <a:rPr lang="en" sz="1200">
                <a:solidFill>
                  <a:srgbClr val="262626"/>
                </a:solidFill>
                <a:latin typeface="Montserrat"/>
                <a:ea typeface="Montserrat"/>
                <a:cs typeface="Montserrat"/>
                <a:sym typeface="Montserrat"/>
              </a:rPr>
              <a:t> belonging to two classes:</a:t>
            </a:r>
            <a:endParaRPr sz="1200">
              <a:solidFill>
                <a:srgbClr val="262626"/>
              </a:solidFill>
              <a:latin typeface="Montserrat"/>
              <a:ea typeface="Montserrat"/>
              <a:cs typeface="Montserrat"/>
              <a:sym typeface="Montserrat"/>
            </a:endParaRPr>
          </a:p>
          <a:p>
            <a:pPr indent="0" lvl="0" marL="457200" rtl="0" algn="just">
              <a:lnSpc>
                <a:spcPct val="115000"/>
              </a:lnSpc>
              <a:spcBef>
                <a:spcPts val="1200"/>
              </a:spcBef>
              <a:spcAft>
                <a:spcPts val="0"/>
              </a:spcAft>
              <a:buNone/>
            </a:pPr>
            <a:r>
              <a:rPr b="1" lang="en" sz="1200">
                <a:solidFill>
                  <a:srgbClr val="262626"/>
                </a:solidFill>
                <a:latin typeface="DM Sans"/>
                <a:ea typeface="DM Sans"/>
                <a:cs typeface="DM Sans"/>
                <a:sym typeface="DM Sans"/>
              </a:rPr>
              <a:t>        </a:t>
            </a:r>
            <a:r>
              <a:rPr lang="en" sz="1200">
                <a:solidFill>
                  <a:srgbClr val="262626"/>
                </a:solidFill>
                <a:highlight>
                  <a:schemeClr val="accent6"/>
                </a:highlight>
                <a:latin typeface="Montserrat"/>
                <a:ea typeface="Montserrat"/>
                <a:cs typeface="Montserrat"/>
                <a:sym typeface="Montserrat"/>
              </a:rPr>
              <a:t>with_mask:</a:t>
            </a:r>
            <a:r>
              <a:rPr lang="en" sz="1200">
                <a:solidFill>
                  <a:srgbClr val="262626"/>
                </a:solidFill>
                <a:latin typeface="Montserrat"/>
                <a:ea typeface="Montserrat"/>
                <a:cs typeface="Montserrat"/>
                <a:sym typeface="Montserrat"/>
              </a:rPr>
              <a:t>  1915 images</a:t>
            </a:r>
            <a:endParaRPr sz="1200">
              <a:solidFill>
                <a:srgbClr val="262626"/>
              </a:solidFill>
              <a:latin typeface="Montserrat"/>
              <a:ea typeface="Montserrat"/>
              <a:cs typeface="Montserrat"/>
              <a:sym typeface="Montserrat"/>
            </a:endParaRPr>
          </a:p>
          <a:p>
            <a:pPr indent="0" lvl="0" marL="457200" rtl="0" algn="just">
              <a:lnSpc>
                <a:spcPct val="115000"/>
              </a:lnSpc>
              <a:spcBef>
                <a:spcPts val="1200"/>
              </a:spcBef>
              <a:spcAft>
                <a:spcPts val="0"/>
              </a:spcAft>
              <a:buNone/>
            </a:pPr>
            <a:r>
              <a:rPr lang="en" sz="1200">
                <a:solidFill>
                  <a:srgbClr val="262626"/>
                </a:solidFill>
                <a:latin typeface="Montserrat"/>
                <a:ea typeface="Montserrat"/>
                <a:cs typeface="Montserrat"/>
                <a:sym typeface="Montserrat"/>
              </a:rPr>
              <a:t>       </a:t>
            </a:r>
            <a:r>
              <a:rPr lang="en" sz="1200">
                <a:solidFill>
                  <a:srgbClr val="262626"/>
                </a:solidFill>
                <a:highlight>
                  <a:schemeClr val="accent6"/>
                </a:highlight>
                <a:latin typeface="Montserrat"/>
                <a:ea typeface="Montserrat"/>
                <a:cs typeface="Montserrat"/>
                <a:sym typeface="Montserrat"/>
              </a:rPr>
              <a:t>without_mask:</a:t>
            </a:r>
            <a:r>
              <a:rPr lang="en" sz="1200">
                <a:solidFill>
                  <a:srgbClr val="262626"/>
                </a:solidFill>
                <a:latin typeface="Montserrat"/>
                <a:ea typeface="Montserrat"/>
                <a:cs typeface="Montserrat"/>
                <a:sym typeface="Montserrat"/>
              </a:rPr>
              <a:t>  1918 images</a:t>
            </a:r>
            <a:endParaRPr>
              <a:solidFill>
                <a:srgbClr val="1F1F1F"/>
              </a:solidFill>
              <a:highlight>
                <a:schemeClr val="lt1"/>
              </a:highlight>
              <a:latin typeface="Montserrat"/>
              <a:ea typeface="Montserrat"/>
              <a:cs typeface="Montserrat"/>
              <a:sym typeface="Montserrat"/>
            </a:endParaRPr>
          </a:p>
          <a:p>
            <a:pPr indent="-304800" lvl="0" marL="457200" rtl="0" algn="l">
              <a:spcBef>
                <a:spcPts val="1200"/>
              </a:spcBef>
              <a:spcAft>
                <a:spcPts val="0"/>
              </a:spcAft>
              <a:buClr>
                <a:srgbClr val="1F1F1F"/>
              </a:buClr>
              <a:buSzPts val="1200"/>
              <a:buFont typeface="Montserrat"/>
              <a:buAutoNum type="arabicPeriod"/>
            </a:pPr>
            <a:r>
              <a:rPr lang="en" sz="1200">
                <a:solidFill>
                  <a:schemeClr val="dk1"/>
                </a:solidFill>
                <a:latin typeface="Montserrat"/>
                <a:ea typeface="Montserrat"/>
                <a:cs typeface="Montserrat"/>
                <a:sym typeface="Montserrat"/>
              </a:rPr>
              <a:t>Then we train our model with the help of dataset.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292100" lvl="0" marL="457200" rtl="0" algn="just">
              <a:lnSpc>
                <a:spcPct val="90600"/>
              </a:lnSpc>
              <a:spcBef>
                <a:spcPts val="1200"/>
              </a:spcBef>
              <a:spcAft>
                <a:spcPts val="0"/>
              </a:spcAft>
              <a:buClr>
                <a:srgbClr val="1F1F1F"/>
              </a:buClr>
              <a:buSzPts val="1000"/>
              <a:buFont typeface="Montserrat"/>
              <a:buAutoNum type="arabicPeriod"/>
            </a:pPr>
            <a:r>
              <a:rPr lang="en" sz="1200">
                <a:solidFill>
                  <a:schemeClr val="dk1"/>
                </a:solidFill>
                <a:latin typeface="Montserrat"/>
                <a:ea typeface="Montserrat"/>
                <a:cs typeface="Montserrat"/>
                <a:sym typeface="Montserrat"/>
              </a:rPr>
              <a:t>Applying face recognition on loaded  image.</a:t>
            </a:r>
            <a:endParaRPr sz="1200">
              <a:solidFill>
                <a:schemeClr val="dk1"/>
              </a:solidFill>
              <a:latin typeface="Montserrat"/>
              <a:ea typeface="Montserrat"/>
              <a:cs typeface="Montserrat"/>
              <a:sym typeface="Montserrat"/>
            </a:endParaRPr>
          </a:p>
          <a:p>
            <a:pPr indent="0" lvl="0" marL="457200" rtl="0" algn="just">
              <a:lnSpc>
                <a:spcPct val="90600"/>
              </a:lnSpc>
              <a:spcBef>
                <a:spcPts val="1200"/>
              </a:spcBef>
              <a:spcAft>
                <a:spcPts val="0"/>
              </a:spcAft>
              <a:buNone/>
            </a:pPr>
            <a:r>
              <a:t/>
            </a:r>
            <a:endParaRPr sz="1200">
              <a:solidFill>
                <a:schemeClr val="dk1"/>
              </a:solidFill>
              <a:latin typeface="Montserrat"/>
              <a:ea typeface="Montserrat"/>
              <a:cs typeface="Montserrat"/>
              <a:sym typeface="Montserrat"/>
            </a:endParaRPr>
          </a:p>
          <a:p>
            <a:pPr indent="-304800" lvl="0" marL="457200" rtl="0" algn="just">
              <a:lnSpc>
                <a:spcPct val="90600"/>
              </a:lnSpc>
              <a:spcBef>
                <a:spcPts val="1200"/>
              </a:spcBef>
              <a:spcAft>
                <a:spcPts val="0"/>
              </a:spcAft>
              <a:buClr>
                <a:srgbClr val="1F1F1F"/>
              </a:buClr>
              <a:buSzPts val="1200"/>
              <a:buFont typeface="Montserrat"/>
              <a:buAutoNum type="arabicPeriod"/>
            </a:pPr>
            <a:r>
              <a:rPr lang="en" sz="1200">
                <a:solidFill>
                  <a:schemeClr val="dk1"/>
                </a:solidFill>
                <a:latin typeface="Montserrat"/>
                <a:ea typeface="Montserrat"/>
                <a:cs typeface="Montserrat"/>
                <a:sym typeface="Montserrat"/>
              </a:rPr>
              <a:t>If the person has not worn the mask then we recognize the face of that person  using the face recognition library. </a:t>
            </a:r>
            <a:endParaRPr sz="1200">
              <a:solidFill>
                <a:schemeClr val="dk1"/>
              </a:solidFill>
              <a:latin typeface="Montserrat"/>
              <a:ea typeface="Montserrat"/>
              <a:cs typeface="Montserrat"/>
              <a:sym typeface="Montserrat"/>
            </a:endParaRPr>
          </a:p>
          <a:p>
            <a:pPr indent="0" lvl="0" marL="457200" rtl="0" algn="just">
              <a:lnSpc>
                <a:spcPct val="90600"/>
              </a:lnSpc>
              <a:spcBef>
                <a:spcPts val="1200"/>
              </a:spcBef>
              <a:spcAft>
                <a:spcPts val="0"/>
              </a:spcAft>
              <a:buNone/>
            </a:pPr>
            <a:r>
              <a:t/>
            </a:r>
            <a:endParaRPr sz="1200">
              <a:solidFill>
                <a:schemeClr val="dk1"/>
              </a:solidFill>
              <a:latin typeface="Montserrat"/>
              <a:ea typeface="Montserrat"/>
              <a:cs typeface="Montserrat"/>
              <a:sym typeface="Montserrat"/>
            </a:endParaRPr>
          </a:p>
          <a:p>
            <a:pPr indent="-292100" lvl="0" marL="457200" rtl="0" algn="l">
              <a:spcBef>
                <a:spcPts val="1200"/>
              </a:spcBef>
              <a:spcAft>
                <a:spcPts val="0"/>
              </a:spcAft>
              <a:buClr>
                <a:srgbClr val="1F1F1F"/>
              </a:buClr>
              <a:buSzPts val="1000"/>
              <a:buFont typeface="Montserrat"/>
              <a:buAutoNum type="arabicPeriod"/>
            </a:pPr>
            <a:r>
              <a:rPr lang="en" sz="1200">
                <a:solidFill>
                  <a:schemeClr val="dk1"/>
                </a:solidFill>
                <a:latin typeface="Montserrat"/>
                <a:ea typeface="Montserrat"/>
                <a:cs typeface="Montserrat"/>
                <a:sym typeface="Montserrat"/>
              </a:rPr>
              <a:t>Find the details of that person from database and will send a notification on email or contact number associated with that image(face).</a:t>
            </a:r>
            <a:endParaRPr sz="1000">
              <a:solidFill>
                <a:srgbClr val="1F1F1F"/>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t/>
            </a:r>
            <a:endParaRPr sz="12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2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p:nvPr/>
        </p:nvSpPr>
        <p:spPr>
          <a:xfrm>
            <a:off x="728775" y="1339200"/>
            <a:ext cx="3942900" cy="1557300"/>
          </a:xfrm>
          <a:prstGeom prst="rect">
            <a:avLst/>
          </a:prstGeom>
          <a:gradFill>
            <a:gsLst>
              <a:gs pos="0">
                <a:srgbClr val="FFFFFF">
                  <a:alpha val="18039"/>
                  <a:alpha val="4620"/>
                </a:srgbClr>
              </a:gs>
              <a:gs pos="100000">
                <a:srgbClr val="00E0FF">
                  <a:alpha val="42745"/>
                  <a:alpha val="462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167650" y="0"/>
            <a:ext cx="8805000" cy="10158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5188625" y="2141050"/>
            <a:ext cx="3618900" cy="1557300"/>
          </a:xfrm>
          <a:prstGeom prst="rect">
            <a:avLst/>
          </a:prstGeom>
          <a:gradFill>
            <a:gsLst>
              <a:gs pos="0">
                <a:srgbClr val="FFD600">
                  <a:alpha val="11372"/>
                  <a:alpha val="4620"/>
                </a:srgbClr>
              </a:gs>
              <a:gs pos="100000">
                <a:srgbClr val="FFF100">
                  <a:alpha val="40000"/>
                  <a:alpha val="46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728775" y="3036375"/>
            <a:ext cx="3942900" cy="15573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txBox="1"/>
          <p:nvPr/>
        </p:nvSpPr>
        <p:spPr>
          <a:xfrm>
            <a:off x="636700" y="395125"/>
            <a:ext cx="59598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Implementation</a:t>
            </a:r>
            <a:endParaRPr sz="2400">
              <a:solidFill>
                <a:srgbClr val="0C343D"/>
              </a:solidFill>
              <a:latin typeface="Montserrat Black"/>
              <a:ea typeface="Montserrat Black"/>
              <a:cs typeface="Montserrat Black"/>
              <a:sym typeface="Montserrat Black"/>
            </a:endParaRPr>
          </a:p>
        </p:txBody>
      </p:sp>
      <p:cxnSp>
        <p:nvCxnSpPr>
          <p:cNvPr id="185" name="Google Shape;185;p25"/>
          <p:cNvCxnSpPr/>
          <p:nvPr/>
        </p:nvCxnSpPr>
        <p:spPr>
          <a:xfrm>
            <a:off x="728775" y="903325"/>
            <a:ext cx="7636500" cy="0"/>
          </a:xfrm>
          <a:prstGeom prst="straightConnector1">
            <a:avLst/>
          </a:prstGeom>
          <a:noFill/>
          <a:ln cap="flat" cmpd="sng" w="9525">
            <a:solidFill>
              <a:srgbClr val="134F5C"/>
            </a:solidFill>
            <a:prstDash val="solid"/>
            <a:round/>
            <a:headEnd len="med" w="med" type="none"/>
            <a:tailEnd len="med" w="med" type="none"/>
          </a:ln>
        </p:spPr>
      </p:cxnSp>
      <p:sp>
        <p:nvSpPr>
          <p:cNvPr id="186" name="Google Shape;186;p25"/>
          <p:cNvSpPr txBox="1"/>
          <p:nvPr/>
        </p:nvSpPr>
        <p:spPr>
          <a:xfrm>
            <a:off x="728775" y="1339200"/>
            <a:ext cx="100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accent1"/>
                </a:solidFill>
                <a:latin typeface="Montserrat"/>
                <a:ea typeface="Montserrat"/>
                <a:cs typeface="Montserrat"/>
                <a:sym typeface="Montserrat"/>
              </a:rPr>
              <a:t>PHASE 1</a:t>
            </a:r>
            <a:endParaRPr b="1" sz="1000">
              <a:solidFill>
                <a:schemeClr val="accent1"/>
              </a:solidFill>
              <a:latin typeface="Montserrat"/>
              <a:ea typeface="Montserrat"/>
              <a:cs typeface="Montserrat"/>
              <a:sym typeface="Montserrat"/>
            </a:endParaRPr>
          </a:p>
        </p:txBody>
      </p:sp>
      <p:sp>
        <p:nvSpPr>
          <p:cNvPr id="187" name="Google Shape;187;p25"/>
          <p:cNvSpPr txBox="1"/>
          <p:nvPr/>
        </p:nvSpPr>
        <p:spPr>
          <a:xfrm>
            <a:off x="728775" y="3036375"/>
            <a:ext cx="100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accent1"/>
                </a:solidFill>
                <a:latin typeface="Montserrat"/>
                <a:ea typeface="Montserrat"/>
                <a:cs typeface="Montserrat"/>
                <a:sym typeface="Montserrat"/>
              </a:rPr>
              <a:t>PHASE 2</a:t>
            </a:r>
            <a:endParaRPr b="1" sz="1000">
              <a:solidFill>
                <a:schemeClr val="accent1"/>
              </a:solidFill>
              <a:latin typeface="Montserrat"/>
              <a:ea typeface="Montserrat"/>
              <a:cs typeface="Montserrat"/>
              <a:sym typeface="Montserrat"/>
            </a:endParaRPr>
          </a:p>
        </p:txBody>
      </p:sp>
      <p:sp>
        <p:nvSpPr>
          <p:cNvPr id="188" name="Google Shape;188;p25"/>
          <p:cNvSpPr txBox="1"/>
          <p:nvPr/>
        </p:nvSpPr>
        <p:spPr>
          <a:xfrm>
            <a:off x="5188625" y="2141050"/>
            <a:ext cx="100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accent1"/>
                </a:solidFill>
                <a:latin typeface="Montserrat"/>
                <a:ea typeface="Montserrat"/>
                <a:cs typeface="Montserrat"/>
                <a:sym typeface="Montserrat"/>
              </a:rPr>
              <a:t>PHASE 3</a:t>
            </a:r>
            <a:endParaRPr b="1" sz="1000">
              <a:solidFill>
                <a:schemeClr val="accent1"/>
              </a:solidFill>
              <a:latin typeface="Montserrat"/>
              <a:ea typeface="Montserrat"/>
              <a:cs typeface="Montserrat"/>
              <a:sym typeface="Montserrat"/>
            </a:endParaRPr>
          </a:p>
        </p:txBody>
      </p:sp>
      <p:sp>
        <p:nvSpPr>
          <p:cNvPr id="189" name="Google Shape;189;p25"/>
          <p:cNvSpPr txBox="1"/>
          <p:nvPr/>
        </p:nvSpPr>
        <p:spPr>
          <a:xfrm>
            <a:off x="885950" y="1677900"/>
            <a:ext cx="247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Montserrat"/>
                <a:ea typeface="Montserrat"/>
                <a:cs typeface="Montserrat"/>
                <a:sym typeface="Montserrat"/>
              </a:rPr>
              <a:t>Train face mask detector</a:t>
            </a:r>
            <a:endParaRPr b="1" sz="1200">
              <a:latin typeface="Montserrat"/>
              <a:ea typeface="Montserrat"/>
              <a:cs typeface="Montserrat"/>
              <a:sym typeface="Montserrat"/>
            </a:endParaRPr>
          </a:p>
        </p:txBody>
      </p:sp>
      <p:sp>
        <p:nvSpPr>
          <p:cNvPr id="190" name="Google Shape;190;p25"/>
          <p:cNvSpPr txBox="1"/>
          <p:nvPr/>
        </p:nvSpPr>
        <p:spPr>
          <a:xfrm>
            <a:off x="842350" y="3375075"/>
            <a:ext cx="33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Montserrat"/>
                <a:ea typeface="Montserrat"/>
                <a:cs typeface="Montserrat"/>
                <a:sym typeface="Montserrat"/>
              </a:rPr>
              <a:t>Identify people not wearing masks</a:t>
            </a:r>
            <a:endParaRPr b="1" sz="1200">
              <a:latin typeface="Montserrat"/>
              <a:ea typeface="Montserrat"/>
              <a:cs typeface="Montserrat"/>
              <a:sym typeface="Montserrat"/>
            </a:endParaRPr>
          </a:p>
        </p:txBody>
      </p:sp>
      <p:sp>
        <p:nvSpPr>
          <p:cNvPr id="191" name="Google Shape;191;p25"/>
          <p:cNvSpPr txBox="1"/>
          <p:nvPr/>
        </p:nvSpPr>
        <p:spPr>
          <a:xfrm>
            <a:off x="5345075" y="2479750"/>
            <a:ext cx="33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Montserrat"/>
                <a:ea typeface="Montserrat"/>
                <a:cs typeface="Montserrat"/>
                <a:sym typeface="Montserrat"/>
              </a:rPr>
              <a:t>Sending messages for warning</a:t>
            </a:r>
            <a:endParaRPr b="1" sz="1200">
              <a:latin typeface="Montserrat"/>
              <a:ea typeface="Montserrat"/>
              <a:cs typeface="Montserrat"/>
              <a:sym typeface="Montserrat"/>
            </a:endParaRPr>
          </a:p>
        </p:txBody>
      </p:sp>
      <p:cxnSp>
        <p:nvCxnSpPr>
          <p:cNvPr id="192" name="Google Shape;192;p25"/>
          <p:cNvCxnSpPr>
            <a:stCxn id="180" idx="2"/>
            <a:endCxn id="183" idx="0"/>
          </p:cNvCxnSpPr>
          <p:nvPr/>
        </p:nvCxnSpPr>
        <p:spPr>
          <a:xfrm>
            <a:off x="2700225" y="2896500"/>
            <a:ext cx="0" cy="1398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25"/>
          <p:cNvCxnSpPr>
            <a:stCxn id="183" idx="3"/>
            <a:endCxn id="182" idx="1"/>
          </p:cNvCxnSpPr>
          <p:nvPr/>
        </p:nvCxnSpPr>
        <p:spPr>
          <a:xfrm flipH="1" rot="10800000">
            <a:off x="4671675" y="2919825"/>
            <a:ext cx="516900" cy="895200"/>
          </a:xfrm>
          <a:prstGeom prst="bentConnector3">
            <a:avLst>
              <a:gd fmla="val 50005" name="adj1"/>
            </a:avLst>
          </a:prstGeom>
          <a:noFill/>
          <a:ln cap="flat" cmpd="sng" w="9525">
            <a:solidFill>
              <a:schemeClr val="dk2"/>
            </a:solidFill>
            <a:prstDash val="solid"/>
            <a:round/>
            <a:headEnd len="med" w="med" type="none"/>
            <a:tailEnd len="med" w="med" type="none"/>
          </a:ln>
        </p:spPr>
      </p:cxnSp>
      <p:sp>
        <p:nvSpPr>
          <p:cNvPr id="194" name="Google Shape;194;p25"/>
          <p:cNvSpPr txBox="1"/>
          <p:nvPr/>
        </p:nvSpPr>
        <p:spPr>
          <a:xfrm>
            <a:off x="971700" y="2192575"/>
            <a:ext cx="8721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Load face mask dataset</a:t>
            </a:r>
            <a:endParaRPr sz="800">
              <a:latin typeface="Montserrat"/>
              <a:ea typeface="Montserrat"/>
              <a:cs typeface="Montserrat"/>
              <a:sym typeface="Montserrat"/>
            </a:endParaRPr>
          </a:p>
        </p:txBody>
      </p:sp>
      <p:sp>
        <p:nvSpPr>
          <p:cNvPr id="195" name="Google Shape;195;p25"/>
          <p:cNvSpPr txBox="1"/>
          <p:nvPr/>
        </p:nvSpPr>
        <p:spPr>
          <a:xfrm>
            <a:off x="2078775" y="2192575"/>
            <a:ext cx="9951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Pre-processing the dataset</a:t>
            </a:r>
            <a:endParaRPr sz="800">
              <a:latin typeface="Montserrat"/>
              <a:ea typeface="Montserrat"/>
              <a:cs typeface="Montserrat"/>
              <a:sym typeface="Montserrat"/>
            </a:endParaRPr>
          </a:p>
        </p:txBody>
      </p:sp>
      <p:sp>
        <p:nvSpPr>
          <p:cNvPr id="196" name="Google Shape;196;p25"/>
          <p:cNvSpPr txBox="1"/>
          <p:nvPr/>
        </p:nvSpPr>
        <p:spPr>
          <a:xfrm>
            <a:off x="3254400" y="2131075"/>
            <a:ext cx="11808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Splitting the dataset &amp; train for future prediction</a:t>
            </a:r>
            <a:endParaRPr sz="800">
              <a:latin typeface="Montserrat"/>
              <a:ea typeface="Montserrat"/>
              <a:cs typeface="Montserrat"/>
              <a:sym typeface="Montserrat"/>
            </a:endParaRPr>
          </a:p>
        </p:txBody>
      </p:sp>
      <p:cxnSp>
        <p:nvCxnSpPr>
          <p:cNvPr id="197" name="Google Shape;197;p25"/>
          <p:cNvCxnSpPr>
            <a:stCxn id="194" idx="3"/>
            <a:endCxn id="195" idx="1"/>
          </p:cNvCxnSpPr>
          <p:nvPr/>
        </p:nvCxnSpPr>
        <p:spPr>
          <a:xfrm>
            <a:off x="1843800" y="2408125"/>
            <a:ext cx="234900" cy="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p25"/>
          <p:cNvCxnSpPr>
            <a:stCxn id="195" idx="3"/>
            <a:endCxn id="196" idx="1"/>
          </p:cNvCxnSpPr>
          <p:nvPr/>
        </p:nvCxnSpPr>
        <p:spPr>
          <a:xfrm>
            <a:off x="3073875" y="2408125"/>
            <a:ext cx="180600" cy="0"/>
          </a:xfrm>
          <a:prstGeom prst="straightConnector1">
            <a:avLst/>
          </a:prstGeom>
          <a:noFill/>
          <a:ln cap="flat" cmpd="sng" w="9525">
            <a:solidFill>
              <a:schemeClr val="dk2"/>
            </a:solidFill>
            <a:prstDash val="solid"/>
            <a:round/>
            <a:headEnd len="med" w="med" type="none"/>
            <a:tailEnd len="med" w="med" type="triangle"/>
          </a:ln>
        </p:spPr>
      </p:cxnSp>
      <p:sp>
        <p:nvSpPr>
          <p:cNvPr id="199" name="Google Shape;199;p25"/>
          <p:cNvSpPr txBox="1"/>
          <p:nvPr/>
        </p:nvSpPr>
        <p:spPr>
          <a:xfrm>
            <a:off x="971700" y="3912925"/>
            <a:ext cx="872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Photo is captured for identification</a:t>
            </a:r>
            <a:endParaRPr sz="800">
              <a:latin typeface="Montserrat"/>
              <a:ea typeface="Montserrat"/>
              <a:cs typeface="Montserrat"/>
              <a:sym typeface="Montserrat"/>
            </a:endParaRPr>
          </a:p>
        </p:txBody>
      </p:sp>
      <p:sp>
        <p:nvSpPr>
          <p:cNvPr id="200" name="Google Shape;200;p25"/>
          <p:cNvSpPr txBox="1"/>
          <p:nvPr/>
        </p:nvSpPr>
        <p:spPr>
          <a:xfrm>
            <a:off x="1998238" y="3912925"/>
            <a:ext cx="872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Reads geometry of face</a:t>
            </a:r>
            <a:endParaRPr sz="800">
              <a:latin typeface="Montserrat"/>
              <a:ea typeface="Montserrat"/>
              <a:cs typeface="Montserrat"/>
              <a:sym typeface="Montserrat"/>
            </a:endParaRPr>
          </a:p>
        </p:txBody>
      </p:sp>
      <p:sp>
        <p:nvSpPr>
          <p:cNvPr id="201" name="Google Shape;201;p25"/>
          <p:cNvSpPr txBox="1"/>
          <p:nvPr/>
        </p:nvSpPr>
        <p:spPr>
          <a:xfrm>
            <a:off x="3024775" y="3912925"/>
            <a:ext cx="15909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Detects facial signature of face &amp; compares with database images</a:t>
            </a:r>
            <a:endParaRPr sz="800">
              <a:latin typeface="Montserrat"/>
              <a:ea typeface="Montserrat"/>
              <a:cs typeface="Montserrat"/>
              <a:sym typeface="Montserrat"/>
            </a:endParaRPr>
          </a:p>
        </p:txBody>
      </p:sp>
      <p:cxnSp>
        <p:nvCxnSpPr>
          <p:cNvPr id="202" name="Google Shape;202;p25"/>
          <p:cNvCxnSpPr>
            <a:stCxn id="199" idx="3"/>
            <a:endCxn id="200" idx="1"/>
          </p:cNvCxnSpPr>
          <p:nvPr/>
        </p:nvCxnSpPr>
        <p:spPr>
          <a:xfrm>
            <a:off x="1843800" y="4189975"/>
            <a:ext cx="154500" cy="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5"/>
          <p:cNvCxnSpPr>
            <a:stCxn id="200" idx="3"/>
            <a:endCxn id="201" idx="1"/>
          </p:cNvCxnSpPr>
          <p:nvPr/>
        </p:nvCxnSpPr>
        <p:spPr>
          <a:xfrm>
            <a:off x="2870338" y="4189975"/>
            <a:ext cx="154500" cy="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p25"/>
          <p:cNvSpPr txBox="1"/>
          <p:nvPr/>
        </p:nvSpPr>
        <p:spPr>
          <a:xfrm>
            <a:off x="5360025" y="3113325"/>
            <a:ext cx="872100" cy="307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API call</a:t>
            </a:r>
            <a:endParaRPr sz="800">
              <a:latin typeface="Montserrat"/>
              <a:ea typeface="Montserrat"/>
              <a:cs typeface="Montserrat"/>
              <a:sym typeface="Montserrat"/>
            </a:endParaRPr>
          </a:p>
        </p:txBody>
      </p:sp>
      <p:sp>
        <p:nvSpPr>
          <p:cNvPr id="205" name="Google Shape;205;p25"/>
          <p:cNvSpPr txBox="1"/>
          <p:nvPr/>
        </p:nvSpPr>
        <p:spPr>
          <a:xfrm>
            <a:off x="6542050" y="2990175"/>
            <a:ext cx="872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 Triggers to send messages</a:t>
            </a:r>
            <a:endParaRPr sz="800">
              <a:latin typeface="Montserrat"/>
              <a:ea typeface="Montserrat"/>
              <a:cs typeface="Montserrat"/>
              <a:sym typeface="Montserrat"/>
            </a:endParaRPr>
          </a:p>
        </p:txBody>
      </p:sp>
      <p:sp>
        <p:nvSpPr>
          <p:cNvPr id="206" name="Google Shape;206;p25"/>
          <p:cNvSpPr txBox="1"/>
          <p:nvPr/>
        </p:nvSpPr>
        <p:spPr>
          <a:xfrm>
            <a:off x="7724100" y="2928675"/>
            <a:ext cx="872100" cy="677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For email, SMTP library is used in python</a:t>
            </a:r>
            <a:endParaRPr sz="800">
              <a:latin typeface="Montserrat"/>
              <a:ea typeface="Montserrat"/>
              <a:cs typeface="Montserrat"/>
              <a:sym typeface="Montserrat"/>
            </a:endParaRPr>
          </a:p>
        </p:txBody>
      </p:sp>
      <p:cxnSp>
        <p:nvCxnSpPr>
          <p:cNvPr id="207" name="Google Shape;207;p25"/>
          <p:cNvCxnSpPr>
            <a:stCxn id="204" idx="3"/>
            <a:endCxn id="205" idx="1"/>
          </p:cNvCxnSpPr>
          <p:nvPr/>
        </p:nvCxnSpPr>
        <p:spPr>
          <a:xfrm>
            <a:off x="6232125" y="3267225"/>
            <a:ext cx="309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p:nvPr/>
        </p:nvSpPr>
        <p:spPr>
          <a:xfrm>
            <a:off x="833125" y="1243450"/>
            <a:ext cx="1549500" cy="7158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167650" y="0"/>
            <a:ext cx="8805000" cy="10158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txBox="1"/>
          <p:nvPr/>
        </p:nvSpPr>
        <p:spPr>
          <a:xfrm>
            <a:off x="636700" y="395125"/>
            <a:ext cx="59598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Experimental Results</a:t>
            </a:r>
            <a:endParaRPr sz="2400">
              <a:solidFill>
                <a:srgbClr val="0C343D"/>
              </a:solidFill>
              <a:latin typeface="Montserrat Black"/>
              <a:ea typeface="Montserrat Black"/>
              <a:cs typeface="Montserrat Black"/>
              <a:sym typeface="Montserrat Black"/>
            </a:endParaRPr>
          </a:p>
        </p:txBody>
      </p:sp>
      <p:sp>
        <p:nvSpPr>
          <p:cNvPr id="215" name="Google Shape;215;p26"/>
          <p:cNvSpPr/>
          <p:nvPr/>
        </p:nvSpPr>
        <p:spPr>
          <a:xfrm>
            <a:off x="3662750" y="1262800"/>
            <a:ext cx="1549500" cy="6771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26"/>
          <p:cNvCxnSpPr/>
          <p:nvPr/>
        </p:nvCxnSpPr>
        <p:spPr>
          <a:xfrm>
            <a:off x="728775" y="903325"/>
            <a:ext cx="7636500" cy="0"/>
          </a:xfrm>
          <a:prstGeom prst="straightConnector1">
            <a:avLst/>
          </a:prstGeom>
          <a:noFill/>
          <a:ln cap="flat" cmpd="sng" w="9525">
            <a:solidFill>
              <a:srgbClr val="134F5C"/>
            </a:solidFill>
            <a:prstDash val="solid"/>
            <a:round/>
            <a:headEnd len="med" w="med" type="none"/>
            <a:tailEnd len="med" w="med" type="none"/>
          </a:ln>
        </p:spPr>
      </p:cxnSp>
      <p:sp>
        <p:nvSpPr>
          <p:cNvPr id="217" name="Google Shape;217;p26"/>
          <p:cNvSpPr txBox="1"/>
          <p:nvPr/>
        </p:nvSpPr>
        <p:spPr>
          <a:xfrm>
            <a:off x="894925" y="1282000"/>
            <a:ext cx="1425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Detecting people who are wearing masks and who are not wearing mask.</a:t>
            </a:r>
            <a:endParaRPr sz="800">
              <a:latin typeface="Montserrat"/>
              <a:ea typeface="Montserrat"/>
              <a:cs typeface="Montserrat"/>
              <a:sym typeface="Montserrat"/>
            </a:endParaRPr>
          </a:p>
        </p:txBody>
      </p:sp>
      <p:sp>
        <p:nvSpPr>
          <p:cNvPr id="218" name="Google Shape;218;p26"/>
          <p:cNvSpPr txBox="1"/>
          <p:nvPr/>
        </p:nvSpPr>
        <p:spPr>
          <a:xfrm>
            <a:off x="3724550" y="1324300"/>
            <a:ext cx="1425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Identifying people not wearing mask by facial  recognition </a:t>
            </a:r>
            <a:endParaRPr sz="800">
              <a:latin typeface="Montserrat"/>
              <a:ea typeface="Montserrat"/>
              <a:cs typeface="Montserrat"/>
              <a:sym typeface="Montserrat"/>
            </a:endParaRPr>
          </a:p>
        </p:txBody>
      </p:sp>
      <p:sp>
        <p:nvSpPr>
          <p:cNvPr id="219" name="Google Shape;219;p26"/>
          <p:cNvSpPr/>
          <p:nvPr/>
        </p:nvSpPr>
        <p:spPr>
          <a:xfrm>
            <a:off x="6660525" y="1262800"/>
            <a:ext cx="1549500" cy="6771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txBox="1"/>
          <p:nvPr/>
        </p:nvSpPr>
        <p:spPr>
          <a:xfrm>
            <a:off x="6722325" y="1324300"/>
            <a:ext cx="1425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Montserrat"/>
                <a:ea typeface="Montserrat"/>
                <a:cs typeface="Montserrat"/>
                <a:sym typeface="Montserrat"/>
              </a:rPr>
              <a:t>Sending Messages and EMAILS to the desired </a:t>
            </a:r>
            <a:r>
              <a:rPr lang="en" sz="800">
                <a:latin typeface="Montserrat"/>
                <a:ea typeface="Montserrat"/>
                <a:cs typeface="Montserrat"/>
                <a:sym typeface="Montserrat"/>
              </a:rPr>
              <a:t>person</a:t>
            </a:r>
            <a:r>
              <a:rPr lang="en" sz="800">
                <a:latin typeface="Montserrat"/>
                <a:ea typeface="Montserrat"/>
                <a:cs typeface="Montserrat"/>
                <a:sym typeface="Montserrat"/>
              </a:rPr>
              <a:t>.</a:t>
            </a:r>
            <a:endParaRPr sz="800">
              <a:latin typeface="Montserrat"/>
              <a:ea typeface="Montserrat"/>
              <a:cs typeface="Montserrat"/>
              <a:sym typeface="Montserrat"/>
            </a:endParaRPr>
          </a:p>
        </p:txBody>
      </p:sp>
      <p:pic>
        <p:nvPicPr>
          <p:cNvPr id="221" name="Google Shape;221;p26"/>
          <p:cNvPicPr preferRelativeResize="0"/>
          <p:nvPr/>
        </p:nvPicPr>
        <p:blipFill>
          <a:blip r:embed="rId3">
            <a:alphaModFix/>
          </a:blip>
          <a:stretch>
            <a:fillRect/>
          </a:stretch>
        </p:blipFill>
        <p:spPr>
          <a:xfrm>
            <a:off x="6722325" y="1991450"/>
            <a:ext cx="1401149" cy="1233785"/>
          </a:xfrm>
          <a:prstGeom prst="rect">
            <a:avLst/>
          </a:prstGeom>
          <a:noFill/>
          <a:ln>
            <a:noFill/>
          </a:ln>
        </p:spPr>
      </p:pic>
      <p:pic>
        <p:nvPicPr>
          <p:cNvPr id="222" name="Google Shape;222;p26"/>
          <p:cNvPicPr preferRelativeResize="0"/>
          <p:nvPr/>
        </p:nvPicPr>
        <p:blipFill rotWithShape="1">
          <a:blip r:embed="rId4">
            <a:alphaModFix/>
          </a:blip>
          <a:srcRect b="64303" l="0" r="0" t="0"/>
          <a:stretch/>
        </p:blipFill>
        <p:spPr>
          <a:xfrm>
            <a:off x="6734700" y="3612350"/>
            <a:ext cx="1401150" cy="1046848"/>
          </a:xfrm>
          <a:prstGeom prst="rect">
            <a:avLst/>
          </a:prstGeom>
          <a:noFill/>
          <a:ln>
            <a:noFill/>
          </a:ln>
        </p:spPr>
      </p:pic>
      <p:sp>
        <p:nvSpPr>
          <p:cNvPr id="223" name="Google Shape;223;p26"/>
          <p:cNvSpPr txBox="1"/>
          <p:nvPr/>
        </p:nvSpPr>
        <p:spPr>
          <a:xfrm>
            <a:off x="5929900" y="2622663"/>
            <a:ext cx="666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Montserrat"/>
                <a:ea typeface="Montserrat"/>
                <a:cs typeface="Montserrat"/>
                <a:sym typeface="Montserrat"/>
              </a:rPr>
              <a:t>Email</a:t>
            </a:r>
            <a:endParaRPr b="1" sz="1000">
              <a:latin typeface="Montserrat"/>
              <a:ea typeface="Montserrat"/>
              <a:cs typeface="Montserrat"/>
              <a:sym typeface="Montserrat"/>
            </a:endParaRPr>
          </a:p>
        </p:txBody>
      </p:sp>
      <p:sp>
        <p:nvSpPr>
          <p:cNvPr id="224" name="Google Shape;224;p26"/>
          <p:cNvSpPr txBox="1"/>
          <p:nvPr/>
        </p:nvSpPr>
        <p:spPr>
          <a:xfrm>
            <a:off x="5918625" y="4133350"/>
            <a:ext cx="80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Montserrat"/>
                <a:ea typeface="Montserrat"/>
                <a:cs typeface="Montserrat"/>
                <a:sym typeface="Montserrat"/>
              </a:rPr>
              <a:t>Message</a:t>
            </a:r>
            <a:endParaRPr b="1" sz="1000">
              <a:latin typeface="Montserrat"/>
              <a:ea typeface="Montserrat"/>
              <a:cs typeface="Montserrat"/>
              <a:sym typeface="Montserrat"/>
            </a:endParaRPr>
          </a:p>
        </p:txBody>
      </p:sp>
      <p:cxnSp>
        <p:nvCxnSpPr>
          <p:cNvPr id="225" name="Google Shape;225;p26"/>
          <p:cNvCxnSpPr>
            <a:stCxn id="212" idx="3"/>
            <a:endCxn id="215" idx="1"/>
          </p:cNvCxnSpPr>
          <p:nvPr/>
        </p:nvCxnSpPr>
        <p:spPr>
          <a:xfrm>
            <a:off x="2382625" y="1601350"/>
            <a:ext cx="1280100" cy="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6"/>
          <p:cNvCxnSpPr>
            <a:stCxn id="215" idx="3"/>
            <a:endCxn id="219" idx="1"/>
          </p:cNvCxnSpPr>
          <p:nvPr/>
        </p:nvCxnSpPr>
        <p:spPr>
          <a:xfrm>
            <a:off x="5212250" y="1601350"/>
            <a:ext cx="1448400" cy="0"/>
          </a:xfrm>
          <a:prstGeom prst="straightConnector1">
            <a:avLst/>
          </a:prstGeom>
          <a:noFill/>
          <a:ln cap="flat" cmpd="sng" w="9525">
            <a:solidFill>
              <a:schemeClr val="dk2"/>
            </a:solidFill>
            <a:prstDash val="solid"/>
            <a:round/>
            <a:headEnd len="med" w="med" type="none"/>
            <a:tailEnd len="med" w="med" type="triangle"/>
          </a:ln>
        </p:spPr>
      </p:cxnSp>
      <p:pic>
        <p:nvPicPr>
          <p:cNvPr id="227" name="Google Shape;227;p26"/>
          <p:cNvPicPr preferRelativeResize="0"/>
          <p:nvPr/>
        </p:nvPicPr>
        <p:blipFill rotWithShape="1">
          <a:blip r:embed="rId5">
            <a:alphaModFix/>
          </a:blip>
          <a:srcRect b="68681" l="0" r="53373" t="5660"/>
          <a:stretch/>
        </p:blipFill>
        <p:spPr>
          <a:xfrm>
            <a:off x="3160174" y="3258100"/>
            <a:ext cx="2554650" cy="790751"/>
          </a:xfrm>
          <a:prstGeom prst="rect">
            <a:avLst/>
          </a:prstGeom>
          <a:noFill/>
          <a:ln>
            <a:noFill/>
          </a:ln>
        </p:spPr>
      </p:pic>
      <p:sp>
        <p:nvSpPr>
          <p:cNvPr id="228" name="Google Shape;228;p26"/>
          <p:cNvSpPr/>
          <p:nvPr/>
        </p:nvSpPr>
        <p:spPr>
          <a:xfrm>
            <a:off x="4004525" y="1988375"/>
            <a:ext cx="803700" cy="1047000"/>
          </a:xfrm>
          <a:prstGeom prst="downArrow">
            <a:avLst>
              <a:gd fmla="val 50000" name="adj1"/>
              <a:gd fmla="val 50000" name="adj2"/>
            </a:avLst>
          </a:prstGeom>
          <a:gradFill>
            <a:gsLst>
              <a:gs pos="0">
                <a:srgbClr val="6AA84F">
                  <a:alpha val="4620"/>
                </a:srgbClr>
              </a:gs>
              <a:gs pos="100000">
                <a:srgbClr val="FFFFFF">
                  <a:alpha val="56862"/>
                  <a:alpha val="46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a:off x="1176600" y="2021150"/>
            <a:ext cx="803700" cy="1047000"/>
          </a:xfrm>
          <a:prstGeom prst="downArrow">
            <a:avLst>
              <a:gd fmla="val 50000" name="adj1"/>
              <a:gd fmla="val 50000" name="adj2"/>
            </a:avLst>
          </a:prstGeom>
          <a:gradFill>
            <a:gsLst>
              <a:gs pos="0">
                <a:srgbClr val="6AA84F">
                  <a:alpha val="4620"/>
                </a:srgbClr>
              </a:gs>
              <a:gs pos="100000">
                <a:srgbClr val="FFFFFF">
                  <a:alpha val="56862"/>
                  <a:alpha val="46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6"/>
          <p:cNvPicPr preferRelativeResize="0"/>
          <p:nvPr/>
        </p:nvPicPr>
        <p:blipFill rotWithShape="1">
          <a:blip r:embed="rId6">
            <a:alphaModFix/>
          </a:blip>
          <a:srcRect b="62285" l="0" r="73501" t="2663"/>
          <a:stretch/>
        </p:blipFill>
        <p:spPr>
          <a:xfrm>
            <a:off x="570611" y="3159400"/>
            <a:ext cx="2015674" cy="14997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p:nvPr/>
        </p:nvSpPr>
        <p:spPr>
          <a:xfrm>
            <a:off x="167650" y="0"/>
            <a:ext cx="8805000" cy="10158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txBox="1"/>
          <p:nvPr/>
        </p:nvSpPr>
        <p:spPr>
          <a:xfrm>
            <a:off x="636700" y="395125"/>
            <a:ext cx="59598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Application</a:t>
            </a:r>
            <a:endParaRPr sz="2400">
              <a:solidFill>
                <a:srgbClr val="0C343D"/>
              </a:solidFill>
              <a:latin typeface="Montserrat Black"/>
              <a:ea typeface="Montserrat Black"/>
              <a:cs typeface="Montserrat Black"/>
              <a:sym typeface="Montserrat Black"/>
            </a:endParaRPr>
          </a:p>
        </p:txBody>
      </p:sp>
      <p:cxnSp>
        <p:nvCxnSpPr>
          <p:cNvPr id="237" name="Google Shape;237;p27"/>
          <p:cNvCxnSpPr/>
          <p:nvPr/>
        </p:nvCxnSpPr>
        <p:spPr>
          <a:xfrm>
            <a:off x="728775" y="903325"/>
            <a:ext cx="7636500" cy="0"/>
          </a:xfrm>
          <a:prstGeom prst="straightConnector1">
            <a:avLst/>
          </a:prstGeom>
          <a:noFill/>
          <a:ln cap="flat" cmpd="sng" w="9525">
            <a:solidFill>
              <a:srgbClr val="134F5C"/>
            </a:solidFill>
            <a:prstDash val="solid"/>
            <a:round/>
            <a:headEnd len="med" w="med" type="none"/>
            <a:tailEnd len="med" w="med" type="none"/>
          </a:ln>
        </p:spPr>
      </p:cxnSp>
      <p:sp>
        <p:nvSpPr>
          <p:cNvPr id="238" name="Google Shape;238;p27"/>
          <p:cNvSpPr txBox="1"/>
          <p:nvPr/>
        </p:nvSpPr>
        <p:spPr>
          <a:xfrm>
            <a:off x="455350" y="1074400"/>
            <a:ext cx="6322500" cy="2551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rgbClr val="1F1F1F"/>
              </a:solidFill>
              <a:highlight>
                <a:schemeClr val="lt1"/>
              </a:highlight>
              <a:latin typeface="Montserrat"/>
              <a:ea typeface="Montserrat"/>
              <a:cs typeface="Montserrat"/>
              <a:sym typeface="Montserrat"/>
            </a:endParaRPr>
          </a:p>
          <a:p>
            <a:pPr indent="-304800" lvl="0" marL="457200" rtl="0" algn="l">
              <a:spcBef>
                <a:spcPts val="0"/>
              </a:spcBef>
              <a:spcAft>
                <a:spcPts val="0"/>
              </a:spcAft>
              <a:buClr>
                <a:srgbClr val="1F1F1F"/>
              </a:buClr>
              <a:buSzPts val="1200"/>
              <a:buFont typeface="Montserrat"/>
              <a:buAutoNum type="arabicPeriod"/>
            </a:pPr>
            <a:r>
              <a:rPr lang="en" sz="1200">
                <a:solidFill>
                  <a:schemeClr val="dk1"/>
                </a:solidFill>
                <a:latin typeface="Montserrat"/>
                <a:ea typeface="Montserrat"/>
                <a:cs typeface="Montserrat"/>
                <a:sym typeface="Montserrat"/>
              </a:rPr>
              <a:t>Detecting people not wearing masks at mall and charge fine from them.</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just">
              <a:lnSpc>
                <a:spcPct val="90600"/>
              </a:lnSpc>
              <a:spcBef>
                <a:spcPts val="1200"/>
              </a:spcBef>
              <a:spcAft>
                <a:spcPts val="0"/>
              </a:spcAft>
              <a:buClr>
                <a:srgbClr val="1F1F1F"/>
              </a:buClr>
              <a:buSzPts val="1200"/>
              <a:buFont typeface="Montserrat"/>
              <a:buAutoNum type="arabicPeriod"/>
            </a:pPr>
            <a:r>
              <a:rPr lang="en" sz="1200">
                <a:solidFill>
                  <a:schemeClr val="dk1"/>
                </a:solidFill>
                <a:latin typeface="Montserrat"/>
                <a:ea typeface="Montserrat"/>
                <a:cs typeface="Montserrat"/>
                <a:sym typeface="Montserrat"/>
              </a:rPr>
              <a:t>Awaring people through our model, who are not wearing masks in crowded areas.</a:t>
            </a:r>
            <a:endParaRPr sz="1200">
              <a:solidFill>
                <a:schemeClr val="dk1"/>
              </a:solidFill>
              <a:latin typeface="Montserrat"/>
              <a:ea typeface="Montserrat"/>
              <a:cs typeface="Montserrat"/>
              <a:sym typeface="Montserrat"/>
            </a:endParaRPr>
          </a:p>
          <a:p>
            <a:pPr indent="-292100" lvl="0" marL="457200" rtl="0" algn="l">
              <a:spcBef>
                <a:spcPts val="1200"/>
              </a:spcBef>
              <a:spcAft>
                <a:spcPts val="0"/>
              </a:spcAft>
              <a:buClr>
                <a:srgbClr val="1F1F1F"/>
              </a:buClr>
              <a:buSzPts val="1000"/>
              <a:buFont typeface="Montserrat"/>
              <a:buAutoNum type="arabicPeriod"/>
            </a:pPr>
            <a:r>
              <a:rPr lang="en" sz="1200">
                <a:solidFill>
                  <a:schemeClr val="dk1"/>
                </a:solidFill>
                <a:latin typeface="Montserrat"/>
                <a:ea typeface="Montserrat"/>
                <a:cs typeface="Montserrat"/>
                <a:sym typeface="Montserrat"/>
              </a:rPr>
              <a:t>Employees not following covid norms at office premises.</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292100" lvl="0" marL="457200" rtl="0" algn="l">
              <a:spcBef>
                <a:spcPts val="0"/>
              </a:spcBef>
              <a:spcAft>
                <a:spcPts val="0"/>
              </a:spcAft>
              <a:buClr>
                <a:srgbClr val="1F1F1F"/>
              </a:buClr>
              <a:buSzPts val="1000"/>
              <a:buFont typeface="Montserrat"/>
              <a:buAutoNum type="arabicPeriod"/>
            </a:pPr>
            <a:r>
              <a:rPr lang="en" sz="1200">
                <a:solidFill>
                  <a:schemeClr val="dk1"/>
                </a:solidFill>
                <a:latin typeface="Montserrat"/>
                <a:ea typeface="Montserrat"/>
                <a:cs typeface="Montserrat"/>
                <a:sym typeface="Montserrat"/>
              </a:rPr>
              <a:t>Students and officials not following covid norms in college premises.</a:t>
            </a:r>
            <a:endParaRPr sz="10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2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p:nvPr/>
        </p:nvSpPr>
        <p:spPr>
          <a:xfrm>
            <a:off x="167650" y="0"/>
            <a:ext cx="8805000" cy="10158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txBox="1"/>
          <p:nvPr/>
        </p:nvSpPr>
        <p:spPr>
          <a:xfrm>
            <a:off x="636700" y="395125"/>
            <a:ext cx="59598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References</a:t>
            </a:r>
            <a:endParaRPr sz="2400">
              <a:solidFill>
                <a:srgbClr val="0C343D"/>
              </a:solidFill>
              <a:latin typeface="Montserrat Black"/>
              <a:ea typeface="Montserrat Black"/>
              <a:cs typeface="Montserrat Black"/>
              <a:sym typeface="Montserrat Black"/>
            </a:endParaRPr>
          </a:p>
        </p:txBody>
      </p:sp>
      <p:cxnSp>
        <p:nvCxnSpPr>
          <p:cNvPr id="245" name="Google Shape;245;p28"/>
          <p:cNvCxnSpPr/>
          <p:nvPr/>
        </p:nvCxnSpPr>
        <p:spPr>
          <a:xfrm>
            <a:off x="728775" y="903325"/>
            <a:ext cx="7636500" cy="0"/>
          </a:xfrm>
          <a:prstGeom prst="straightConnector1">
            <a:avLst/>
          </a:prstGeom>
          <a:noFill/>
          <a:ln cap="flat" cmpd="sng" w="9525">
            <a:solidFill>
              <a:srgbClr val="134F5C"/>
            </a:solidFill>
            <a:prstDash val="solid"/>
            <a:round/>
            <a:headEnd len="med" w="med" type="none"/>
            <a:tailEnd len="med" w="med" type="none"/>
          </a:ln>
        </p:spPr>
      </p:cxnSp>
      <p:sp>
        <p:nvSpPr>
          <p:cNvPr id="246" name="Google Shape;246;p28"/>
          <p:cNvSpPr txBox="1"/>
          <p:nvPr/>
        </p:nvSpPr>
        <p:spPr>
          <a:xfrm>
            <a:off x="455350" y="1074400"/>
            <a:ext cx="7909800" cy="338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rgbClr val="1F1F1F"/>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rPr lang="en" sz="1200">
                <a:solidFill>
                  <a:schemeClr val="dk1"/>
                </a:solidFill>
                <a:latin typeface="Montserrat"/>
                <a:ea typeface="Montserrat"/>
                <a:cs typeface="Montserrat"/>
                <a:sym typeface="Montserrat"/>
              </a:rPr>
              <a:t>[1]  The Face Mask Detection For Preventing the Spread of COVID-19 at Politeknik Negeri Batam.</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1"/>
                </a:solidFill>
                <a:latin typeface="Montserrat"/>
                <a:ea typeface="Montserrat"/>
                <a:cs typeface="Montserrat"/>
                <a:sym typeface="Montserrat"/>
              </a:rPr>
              <a:t>[2]  </a:t>
            </a:r>
            <a:r>
              <a:rPr lang="en" sz="1200">
                <a:solidFill>
                  <a:schemeClr val="dk1"/>
                </a:solidFill>
                <a:latin typeface="Montserrat"/>
                <a:ea typeface="Montserrat"/>
                <a:cs typeface="Montserrat"/>
                <a:sym typeface="Montserrat"/>
              </a:rPr>
              <a:t>Real-Time Implementation of AI-Based Face Mask Detection and Social Distancing Measuring System for COVID-19 Prevention.</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sz="1200">
                <a:solidFill>
                  <a:srgbClr val="202020"/>
                </a:solidFill>
                <a:highlight>
                  <a:schemeClr val="lt1"/>
                </a:highlight>
                <a:latin typeface="Montserrat"/>
                <a:ea typeface="Montserrat"/>
                <a:cs typeface="Montserrat"/>
                <a:sym typeface="Montserrat"/>
              </a:rPr>
              <a:t>[3]  Salama AbdEL monaam D, Almansoori AM, Taha M, Badr E (2020) A deep facial recognition     system using computational intelligent algorithms. PLoS ONE 15(12): e0242269. https://doi.org/10.1371/journal.pone.0242269.</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1"/>
                </a:solidFill>
                <a:latin typeface="Montserrat"/>
                <a:ea typeface="Montserrat"/>
                <a:cs typeface="Montserrat"/>
                <a:sym typeface="Montserrat"/>
              </a:rPr>
              <a:t>[4]  MobileNetV2: Inverted Residuals and linear Bottlenecks by Mark Sandler, Andrew Howard, Menglong Zhu, Andrey Zhmoginow and Liang-Chieh Chen 21 March 2019.</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2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9"/>
          <p:cNvPicPr preferRelativeResize="0"/>
          <p:nvPr/>
        </p:nvPicPr>
        <p:blipFill>
          <a:blip r:embed="rId3">
            <a:alphaModFix/>
          </a:blip>
          <a:stretch>
            <a:fillRect/>
          </a:stretch>
        </p:blipFill>
        <p:spPr>
          <a:xfrm>
            <a:off x="2152650" y="152400"/>
            <a:ext cx="4838701" cy="4838701"/>
          </a:xfrm>
          <a:prstGeom prst="rect">
            <a:avLst/>
          </a:prstGeom>
          <a:noFill/>
          <a:ln>
            <a:noFill/>
          </a:ln>
        </p:spPr>
      </p:pic>
      <p:sp>
        <p:nvSpPr>
          <p:cNvPr id="252" name="Google Shape;252;p29"/>
          <p:cNvSpPr/>
          <p:nvPr/>
        </p:nvSpPr>
        <p:spPr>
          <a:xfrm>
            <a:off x="169500" y="152400"/>
            <a:ext cx="2096100" cy="49911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636700" y="395125"/>
            <a:ext cx="23532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Introduction</a:t>
            </a:r>
            <a:endParaRPr sz="2400">
              <a:solidFill>
                <a:srgbClr val="0C343D"/>
              </a:solidFill>
              <a:latin typeface="Montserrat Black"/>
              <a:ea typeface="Montserrat Black"/>
              <a:cs typeface="Montserrat Black"/>
              <a:sym typeface="Montserrat Black"/>
            </a:endParaRPr>
          </a:p>
        </p:txBody>
      </p:sp>
      <p:pic>
        <p:nvPicPr>
          <p:cNvPr id="66" name="Google Shape;66;p14"/>
          <p:cNvPicPr preferRelativeResize="0"/>
          <p:nvPr/>
        </p:nvPicPr>
        <p:blipFill>
          <a:blip r:embed="rId3">
            <a:alphaModFix amt="23000"/>
          </a:blip>
          <a:stretch>
            <a:fillRect/>
          </a:stretch>
        </p:blipFill>
        <p:spPr>
          <a:xfrm>
            <a:off x="4000500" y="0"/>
            <a:ext cx="5143500" cy="5143500"/>
          </a:xfrm>
          <a:prstGeom prst="rect">
            <a:avLst/>
          </a:prstGeom>
          <a:noFill/>
          <a:ln>
            <a:noFill/>
          </a:ln>
        </p:spPr>
      </p:pic>
      <p:cxnSp>
        <p:nvCxnSpPr>
          <p:cNvPr id="67" name="Google Shape;67;p14"/>
          <p:cNvCxnSpPr/>
          <p:nvPr/>
        </p:nvCxnSpPr>
        <p:spPr>
          <a:xfrm>
            <a:off x="728775" y="903325"/>
            <a:ext cx="7636500" cy="0"/>
          </a:xfrm>
          <a:prstGeom prst="straightConnector1">
            <a:avLst/>
          </a:prstGeom>
          <a:noFill/>
          <a:ln cap="flat" cmpd="sng" w="9525">
            <a:solidFill>
              <a:schemeClr val="dk2"/>
            </a:solidFill>
            <a:prstDash val="solid"/>
            <a:round/>
            <a:headEnd len="med" w="med" type="none"/>
            <a:tailEnd len="med" w="med" type="none"/>
          </a:ln>
        </p:spPr>
      </p:cxnSp>
      <p:sp>
        <p:nvSpPr>
          <p:cNvPr id="68" name="Google Shape;68;p14"/>
          <p:cNvSpPr txBox="1"/>
          <p:nvPr/>
        </p:nvSpPr>
        <p:spPr>
          <a:xfrm>
            <a:off x="636700" y="1245750"/>
            <a:ext cx="7565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It started from Wuhan, China and spreaded throughout the world affecting the world's economy and taking lives of many people.</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DM Sans"/>
              <a:buChar char="●"/>
            </a:pPr>
            <a:r>
              <a:rPr lang="en">
                <a:solidFill>
                  <a:schemeClr val="dk1"/>
                </a:solidFill>
                <a:latin typeface="Montserrat"/>
                <a:ea typeface="Montserrat"/>
                <a:cs typeface="Montserrat"/>
                <a:sym typeface="Montserrat"/>
              </a:rPr>
              <a:t>From then, we are being told that the one of most effective weapon against the </a:t>
            </a:r>
            <a:r>
              <a:rPr lang="en">
                <a:solidFill>
                  <a:schemeClr val="dk1"/>
                </a:solidFill>
                <a:highlight>
                  <a:schemeClr val="accent6"/>
                </a:highlight>
                <a:latin typeface="Montserrat"/>
                <a:ea typeface="Montserrat"/>
                <a:cs typeface="Montserrat"/>
                <a:sym typeface="Montserrat"/>
              </a:rPr>
              <a:t>COVID virus</a:t>
            </a:r>
            <a:r>
              <a:rPr lang="en">
                <a:solidFill>
                  <a:schemeClr val="dk1"/>
                </a:solidFill>
                <a:latin typeface="Montserrat"/>
                <a:ea typeface="Montserrat"/>
                <a:cs typeface="Montserrat"/>
                <a:sym typeface="Montserrat"/>
              </a:rPr>
              <a:t> is </a:t>
            </a:r>
            <a:r>
              <a:rPr b="1" lang="en">
                <a:solidFill>
                  <a:schemeClr val="dk1"/>
                </a:solidFill>
                <a:latin typeface="Montserrat"/>
                <a:ea typeface="Montserrat"/>
                <a:cs typeface="Montserrat"/>
                <a:sym typeface="Montserrat"/>
              </a:rPr>
              <a:t>Mask</a:t>
            </a:r>
            <a:r>
              <a:rPr lang="en">
                <a:solidFill>
                  <a:schemeClr val="dk1"/>
                </a:solidFill>
                <a:latin typeface="Montserrat"/>
                <a:ea typeface="Montserrat"/>
                <a:cs typeface="Montserrat"/>
                <a:sym typeface="Montserrat"/>
              </a:rPr>
              <a:t> and </a:t>
            </a:r>
            <a:r>
              <a:rPr b="1" lang="en">
                <a:solidFill>
                  <a:schemeClr val="dk1"/>
                </a:solidFill>
                <a:latin typeface="Montserrat"/>
                <a:ea typeface="Montserrat"/>
                <a:cs typeface="Montserrat"/>
                <a:sym typeface="Montserrat"/>
              </a:rPr>
              <a:t>Sanitizers</a:t>
            </a:r>
            <a:r>
              <a:rPr lang="en">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So, it is important that people should wear </a:t>
            </a:r>
            <a:r>
              <a:rPr lang="en">
                <a:solidFill>
                  <a:schemeClr val="dk1"/>
                </a:solidFill>
                <a:highlight>
                  <a:schemeClr val="accent6"/>
                </a:highlight>
                <a:latin typeface="Montserrat"/>
                <a:ea typeface="Montserrat"/>
                <a:cs typeface="Montserrat"/>
                <a:sym typeface="Montserrat"/>
              </a:rPr>
              <a:t>masks</a:t>
            </a:r>
            <a:r>
              <a:rPr lang="en">
                <a:solidFill>
                  <a:schemeClr val="dk1"/>
                </a:solidFill>
                <a:latin typeface="Montserrat"/>
                <a:ea typeface="Montserrat"/>
                <a:cs typeface="Montserrat"/>
                <a:sym typeface="Montserrat"/>
              </a:rPr>
              <a:t> when people go out in public.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There have been strict laws in every country, that everyone should wear masks in public places in order to avoid contamination.</a:t>
            </a:r>
            <a:endParaRPr>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p:nvPr/>
        </p:nvSpPr>
        <p:spPr>
          <a:xfrm>
            <a:off x="169500" y="7850"/>
            <a:ext cx="8805000" cy="10158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5"/>
          <p:cNvPicPr preferRelativeResize="0"/>
          <p:nvPr/>
        </p:nvPicPr>
        <p:blipFill rotWithShape="1">
          <a:blip r:embed="rId3">
            <a:alphaModFix/>
          </a:blip>
          <a:srcRect b="23924" l="27357" r="27623" t="20760"/>
          <a:stretch/>
        </p:blipFill>
        <p:spPr>
          <a:xfrm>
            <a:off x="7834113" y="3938400"/>
            <a:ext cx="1309888" cy="1205100"/>
          </a:xfrm>
          <a:prstGeom prst="rect">
            <a:avLst/>
          </a:prstGeom>
          <a:noFill/>
          <a:ln>
            <a:noFill/>
          </a:ln>
        </p:spPr>
      </p:pic>
      <p:sp>
        <p:nvSpPr>
          <p:cNvPr id="75" name="Google Shape;75;p15"/>
          <p:cNvSpPr txBox="1"/>
          <p:nvPr/>
        </p:nvSpPr>
        <p:spPr>
          <a:xfrm>
            <a:off x="636700" y="395125"/>
            <a:ext cx="59598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Why we choose this project?</a:t>
            </a:r>
            <a:endParaRPr sz="2400">
              <a:solidFill>
                <a:srgbClr val="0C343D"/>
              </a:solidFill>
              <a:latin typeface="Montserrat Black"/>
              <a:ea typeface="Montserrat Black"/>
              <a:cs typeface="Montserrat Black"/>
              <a:sym typeface="Montserrat Black"/>
            </a:endParaRPr>
          </a:p>
        </p:txBody>
      </p:sp>
      <p:cxnSp>
        <p:nvCxnSpPr>
          <p:cNvPr id="76" name="Google Shape;76;p15"/>
          <p:cNvCxnSpPr/>
          <p:nvPr/>
        </p:nvCxnSpPr>
        <p:spPr>
          <a:xfrm>
            <a:off x="728775" y="903325"/>
            <a:ext cx="7636500" cy="0"/>
          </a:xfrm>
          <a:prstGeom prst="straightConnector1">
            <a:avLst/>
          </a:prstGeom>
          <a:noFill/>
          <a:ln cap="flat" cmpd="sng" w="9525">
            <a:solidFill>
              <a:srgbClr val="134F5C"/>
            </a:solidFill>
            <a:prstDash val="solid"/>
            <a:round/>
            <a:headEnd len="med" w="med" type="none"/>
            <a:tailEnd len="med" w="med" type="none"/>
          </a:ln>
        </p:spPr>
      </p:cxnSp>
      <p:sp>
        <p:nvSpPr>
          <p:cNvPr id="77" name="Google Shape;77;p15"/>
          <p:cNvSpPr txBox="1"/>
          <p:nvPr/>
        </p:nvSpPr>
        <p:spPr>
          <a:xfrm>
            <a:off x="636700" y="1205100"/>
            <a:ext cx="7636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COVID is not over yet, every year new variants are emerging. So, wearing mask will be necessary in future also.</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In INDIA, its difficult to keep track if all people moving in public places are wearing masks affectively or not.</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Those who are not wearing mask, are they aware of the importance of wearing masks? We can inform them using our model.</a:t>
            </a:r>
            <a:endParaRPr>
              <a:latin typeface="Montserrat"/>
              <a:ea typeface="Montserrat"/>
              <a:cs typeface="Montserrat"/>
              <a:sym typeface="Montserrat"/>
            </a:endParaRPr>
          </a:p>
        </p:txBody>
      </p:sp>
      <p:sp>
        <p:nvSpPr>
          <p:cNvPr id="78" name="Google Shape;78;p15"/>
          <p:cNvSpPr txBox="1"/>
          <p:nvPr/>
        </p:nvSpPr>
        <p:spPr>
          <a:xfrm>
            <a:off x="785550" y="3564150"/>
            <a:ext cx="757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Therefore, spotting those people who are not wearing masks is our target to achieve through this model. Also we will be trying to find contacts of those people and aware them either though some message or some fines.</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p:nvPr/>
        </p:nvSpPr>
        <p:spPr>
          <a:xfrm>
            <a:off x="169500" y="7850"/>
            <a:ext cx="8805000" cy="10158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nvSpPr>
        <p:spPr>
          <a:xfrm>
            <a:off x="636700" y="395125"/>
            <a:ext cx="59598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Methodology</a:t>
            </a:r>
            <a:endParaRPr sz="2400">
              <a:solidFill>
                <a:srgbClr val="0C343D"/>
              </a:solidFill>
              <a:latin typeface="Montserrat Black"/>
              <a:ea typeface="Montserrat Black"/>
              <a:cs typeface="Montserrat Black"/>
              <a:sym typeface="Montserrat Black"/>
            </a:endParaRPr>
          </a:p>
        </p:txBody>
      </p:sp>
      <p:cxnSp>
        <p:nvCxnSpPr>
          <p:cNvPr id="85" name="Google Shape;85;p16"/>
          <p:cNvCxnSpPr/>
          <p:nvPr/>
        </p:nvCxnSpPr>
        <p:spPr>
          <a:xfrm>
            <a:off x="728775" y="903325"/>
            <a:ext cx="7636500" cy="0"/>
          </a:xfrm>
          <a:prstGeom prst="straightConnector1">
            <a:avLst/>
          </a:prstGeom>
          <a:noFill/>
          <a:ln cap="flat" cmpd="sng" w="9525">
            <a:solidFill>
              <a:srgbClr val="134F5C"/>
            </a:solidFill>
            <a:prstDash val="solid"/>
            <a:round/>
            <a:headEnd len="med" w="med" type="none"/>
            <a:tailEnd len="med" w="med" type="none"/>
          </a:ln>
        </p:spPr>
      </p:cxnSp>
      <p:sp>
        <p:nvSpPr>
          <p:cNvPr id="86" name="Google Shape;86;p16"/>
          <p:cNvSpPr txBox="1"/>
          <p:nvPr/>
        </p:nvSpPr>
        <p:spPr>
          <a:xfrm>
            <a:off x="728775" y="1103750"/>
            <a:ext cx="75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We will be using the following technologies to bring this idea to live.</a:t>
            </a:r>
            <a:endParaRPr>
              <a:latin typeface="Montserrat"/>
              <a:ea typeface="Montserrat"/>
              <a:cs typeface="Montserrat"/>
              <a:sym typeface="Montserrat"/>
            </a:endParaRPr>
          </a:p>
        </p:txBody>
      </p:sp>
      <p:sp>
        <p:nvSpPr>
          <p:cNvPr id="87" name="Google Shape;87;p16"/>
          <p:cNvSpPr/>
          <p:nvPr/>
        </p:nvSpPr>
        <p:spPr>
          <a:xfrm>
            <a:off x="1681675" y="1834900"/>
            <a:ext cx="6683700" cy="753000"/>
          </a:xfrm>
          <a:prstGeom prst="rect">
            <a:avLst/>
          </a:prstGeom>
          <a:gradFill>
            <a:gsLst>
              <a:gs pos="0">
                <a:srgbClr val="FFFFFF"/>
              </a:gs>
              <a:gs pos="100000">
                <a:srgbClr val="0011FF">
                  <a:alpha val="4705"/>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6"/>
          <p:cNvPicPr preferRelativeResize="0"/>
          <p:nvPr/>
        </p:nvPicPr>
        <p:blipFill>
          <a:blip r:embed="rId3">
            <a:alphaModFix/>
          </a:blip>
          <a:stretch>
            <a:fillRect/>
          </a:stretch>
        </p:blipFill>
        <p:spPr>
          <a:xfrm>
            <a:off x="910975" y="1811713"/>
            <a:ext cx="770699" cy="770699"/>
          </a:xfrm>
          <a:prstGeom prst="rect">
            <a:avLst/>
          </a:prstGeom>
          <a:noFill/>
          <a:ln>
            <a:noFill/>
          </a:ln>
        </p:spPr>
      </p:pic>
      <p:sp>
        <p:nvSpPr>
          <p:cNvPr id="89" name="Google Shape;89;p16"/>
          <p:cNvSpPr txBox="1"/>
          <p:nvPr/>
        </p:nvSpPr>
        <p:spPr>
          <a:xfrm>
            <a:off x="1818850" y="1996950"/>
            <a:ext cx="5655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AutoNum type="arabicPeriod"/>
            </a:pPr>
            <a:r>
              <a:rPr b="1" lang="en">
                <a:latin typeface="Montserrat"/>
                <a:ea typeface="Montserrat"/>
                <a:cs typeface="Montserrat"/>
                <a:sym typeface="Montserrat"/>
              </a:rPr>
              <a:t>MobileNet V2</a:t>
            </a:r>
            <a:r>
              <a:rPr lang="en">
                <a:latin typeface="Montserrat"/>
                <a:ea typeface="Montserrat"/>
                <a:cs typeface="Montserrat"/>
                <a:sym typeface="Montserrat"/>
              </a:rPr>
              <a:t> (Used for mask detection)</a:t>
            </a:r>
            <a:endParaRPr>
              <a:latin typeface="Montserrat"/>
              <a:ea typeface="Montserrat"/>
              <a:cs typeface="Montserrat"/>
              <a:sym typeface="Montserrat"/>
            </a:endParaRPr>
          </a:p>
        </p:txBody>
      </p:sp>
      <p:sp>
        <p:nvSpPr>
          <p:cNvPr id="90" name="Google Shape;90;p16"/>
          <p:cNvSpPr/>
          <p:nvPr/>
        </p:nvSpPr>
        <p:spPr>
          <a:xfrm>
            <a:off x="1681675" y="2773663"/>
            <a:ext cx="6683700" cy="753000"/>
          </a:xfrm>
          <a:prstGeom prst="rect">
            <a:avLst/>
          </a:prstGeom>
          <a:gradFill>
            <a:gsLst>
              <a:gs pos="0">
                <a:srgbClr val="FFFFFF"/>
              </a:gs>
              <a:gs pos="100000">
                <a:srgbClr val="0011FF">
                  <a:alpha val="4705"/>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6"/>
          <p:cNvPicPr preferRelativeResize="0"/>
          <p:nvPr/>
        </p:nvPicPr>
        <p:blipFill rotWithShape="1">
          <a:blip r:embed="rId4">
            <a:alphaModFix/>
          </a:blip>
          <a:srcRect b="0" l="0" r="0" t="0"/>
          <a:stretch/>
        </p:blipFill>
        <p:spPr>
          <a:xfrm>
            <a:off x="1042216" y="2864825"/>
            <a:ext cx="508222" cy="508200"/>
          </a:xfrm>
          <a:prstGeom prst="rect">
            <a:avLst/>
          </a:prstGeom>
          <a:noFill/>
          <a:ln>
            <a:noFill/>
          </a:ln>
        </p:spPr>
      </p:pic>
      <p:sp>
        <p:nvSpPr>
          <p:cNvPr id="92" name="Google Shape;92;p16"/>
          <p:cNvSpPr txBox="1"/>
          <p:nvPr/>
        </p:nvSpPr>
        <p:spPr>
          <a:xfrm>
            <a:off x="1818850" y="2918825"/>
            <a:ext cx="56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2.     </a:t>
            </a:r>
            <a:r>
              <a:rPr b="1" lang="en">
                <a:latin typeface="Montserrat"/>
                <a:ea typeface="Montserrat"/>
                <a:cs typeface="Montserrat"/>
                <a:sym typeface="Montserrat"/>
              </a:rPr>
              <a:t>Facial Recognition</a:t>
            </a:r>
            <a:r>
              <a:rPr lang="en">
                <a:latin typeface="Montserrat"/>
                <a:ea typeface="Montserrat"/>
                <a:cs typeface="Montserrat"/>
                <a:sym typeface="Montserrat"/>
              </a:rPr>
              <a:t> (Used for identification of face)</a:t>
            </a:r>
            <a:endParaRPr>
              <a:latin typeface="Montserrat"/>
              <a:ea typeface="Montserrat"/>
              <a:cs typeface="Montserrat"/>
              <a:sym typeface="Montserrat"/>
            </a:endParaRPr>
          </a:p>
        </p:txBody>
      </p:sp>
      <p:sp>
        <p:nvSpPr>
          <p:cNvPr id="93" name="Google Shape;93;p16"/>
          <p:cNvSpPr/>
          <p:nvPr/>
        </p:nvSpPr>
        <p:spPr>
          <a:xfrm>
            <a:off x="1681675" y="3712438"/>
            <a:ext cx="6683700" cy="753000"/>
          </a:xfrm>
          <a:prstGeom prst="rect">
            <a:avLst/>
          </a:prstGeom>
          <a:gradFill>
            <a:gsLst>
              <a:gs pos="0">
                <a:srgbClr val="FFFFFF"/>
              </a:gs>
              <a:gs pos="100000">
                <a:srgbClr val="0011FF">
                  <a:alpha val="4705"/>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6"/>
          <p:cNvPicPr preferRelativeResize="0"/>
          <p:nvPr/>
        </p:nvPicPr>
        <p:blipFill rotWithShape="1">
          <a:blip r:embed="rId5">
            <a:alphaModFix/>
          </a:blip>
          <a:srcRect b="0" l="0" r="0" t="0"/>
          <a:stretch/>
        </p:blipFill>
        <p:spPr>
          <a:xfrm>
            <a:off x="948350" y="3705313"/>
            <a:ext cx="770699" cy="770699"/>
          </a:xfrm>
          <a:prstGeom prst="rect">
            <a:avLst/>
          </a:prstGeom>
          <a:noFill/>
          <a:ln>
            <a:noFill/>
          </a:ln>
        </p:spPr>
      </p:pic>
      <p:sp>
        <p:nvSpPr>
          <p:cNvPr id="95" name="Google Shape;95;p16"/>
          <p:cNvSpPr txBox="1"/>
          <p:nvPr/>
        </p:nvSpPr>
        <p:spPr>
          <a:xfrm>
            <a:off x="1856225" y="3890550"/>
            <a:ext cx="56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 3.     </a:t>
            </a:r>
            <a:r>
              <a:rPr b="1" lang="en">
                <a:latin typeface="Montserrat"/>
                <a:ea typeface="Montserrat"/>
                <a:cs typeface="Montserrat"/>
                <a:sym typeface="Montserrat"/>
              </a:rPr>
              <a:t>Twilio</a:t>
            </a:r>
            <a:r>
              <a:rPr lang="en">
                <a:latin typeface="Montserrat"/>
                <a:ea typeface="Montserrat"/>
                <a:cs typeface="Montserrat"/>
                <a:sym typeface="Montserrat"/>
              </a:rPr>
              <a:t> </a:t>
            </a:r>
            <a:r>
              <a:rPr b="1" lang="en">
                <a:latin typeface="Montserrat"/>
                <a:ea typeface="Montserrat"/>
                <a:cs typeface="Montserrat"/>
                <a:sym typeface="Montserrat"/>
              </a:rPr>
              <a:t>&amp; SMTP</a:t>
            </a:r>
            <a:r>
              <a:rPr lang="en">
                <a:latin typeface="Montserrat"/>
                <a:ea typeface="Montserrat"/>
                <a:cs typeface="Montserrat"/>
                <a:sym typeface="Montserrat"/>
              </a:rPr>
              <a:t> (Used for sending messages)</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nvSpPr>
        <p:spPr>
          <a:xfrm>
            <a:off x="636700" y="395125"/>
            <a:ext cx="44289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What is MobileNet V2?</a:t>
            </a:r>
            <a:endParaRPr sz="2400">
              <a:solidFill>
                <a:srgbClr val="0C343D"/>
              </a:solidFill>
              <a:latin typeface="Montserrat Black"/>
              <a:ea typeface="Montserrat Black"/>
              <a:cs typeface="Montserrat Black"/>
              <a:sym typeface="Montserrat Black"/>
            </a:endParaRPr>
          </a:p>
        </p:txBody>
      </p:sp>
      <p:sp>
        <p:nvSpPr>
          <p:cNvPr id="101" name="Google Shape;101;p17"/>
          <p:cNvSpPr/>
          <p:nvPr/>
        </p:nvSpPr>
        <p:spPr>
          <a:xfrm>
            <a:off x="0" y="0"/>
            <a:ext cx="5169900" cy="51435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7"/>
          <p:cNvCxnSpPr/>
          <p:nvPr/>
        </p:nvCxnSpPr>
        <p:spPr>
          <a:xfrm>
            <a:off x="500175" y="903325"/>
            <a:ext cx="4037100" cy="0"/>
          </a:xfrm>
          <a:prstGeom prst="straightConnector1">
            <a:avLst/>
          </a:prstGeom>
          <a:noFill/>
          <a:ln cap="flat" cmpd="sng" w="9525">
            <a:solidFill>
              <a:srgbClr val="134F5C"/>
            </a:solidFill>
            <a:prstDash val="solid"/>
            <a:round/>
            <a:headEnd len="med" w="med" type="none"/>
            <a:tailEnd len="med" w="med" type="none"/>
          </a:ln>
        </p:spPr>
      </p:cxnSp>
      <p:sp>
        <p:nvSpPr>
          <p:cNvPr id="103" name="Google Shape;103;p17"/>
          <p:cNvSpPr txBox="1"/>
          <p:nvPr/>
        </p:nvSpPr>
        <p:spPr>
          <a:xfrm>
            <a:off x="500175" y="1667775"/>
            <a:ext cx="4344000" cy="2727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Montserrat"/>
              <a:buChar char="●"/>
            </a:pPr>
            <a:r>
              <a:rPr lang="en" sz="1200">
                <a:solidFill>
                  <a:srgbClr val="292929"/>
                </a:solidFill>
                <a:latin typeface="Montserrat"/>
                <a:ea typeface="Montserrat"/>
                <a:cs typeface="Montserrat"/>
                <a:sym typeface="Montserrat"/>
              </a:rPr>
              <a:t>As the name applied, the MobileNet model is designed to be used in mobile applications, and it is </a:t>
            </a:r>
            <a:r>
              <a:rPr lang="en" sz="1200">
                <a:solidFill>
                  <a:srgbClr val="292929"/>
                </a:solidFill>
                <a:latin typeface="Montserrat"/>
                <a:ea typeface="Montserrat"/>
                <a:cs typeface="Montserrat"/>
                <a:sym typeface="Montserrat"/>
              </a:rPr>
              <a:t>TensorFlow</a:t>
            </a:r>
            <a:r>
              <a:rPr lang="en" sz="1200">
                <a:solidFill>
                  <a:srgbClr val="292929"/>
                </a:solidFill>
                <a:latin typeface="Montserrat"/>
                <a:ea typeface="Montserrat"/>
                <a:cs typeface="Montserrat"/>
                <a:sym typeface="Montserrat"/>
              </a:rPr>
              <a:t> first mobile computer vision model.</a:t>
            </a:r>
            <a:endParaRPr sz="1200">
              <a:solidFill>
                <a:srgbClr val="292929"/>
              </a:solidFill>
              <a:latin typeface="Montserrat"/>
              <a:ea typeface="Montserrat"/>
              <a:cs typeface="Montserrat"/>
              <a:sym typeface="Montserrat"/>
            </a:endParaRPr>
          </a:p>
          <a:p>
            <a:pPr indent="0" lvl="0" marL="457200" rtl="0" algn="l">
              <a:spcBef>
                <a:spcPts val="0"/>
              </a:spcBef>
              <a:spcAft>
                <a:spcPts val="0"/>
              </a:spcAft>
              <a:buNone/>
            </a:pPr>
            <a:r>
              <a:t/>
            </a:r>
            <a:endParaRPr sz="1200">
              <a:solidFill>
                <a:srgbClr val="292929"/>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rgbClr val="333333"/>
                </a:solidFill>
                <a:latin typeface="Montserrat"/>
                <a:ea typeface="Montserrat"/>
                <a:cs typeface="Montserrat"/>
                <a:sym typeface="Montserrat"/>
              </a:rPr>
              <a:t>MobileNetV2 is a method based on Convolutional Neural Network (CNN).</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04800" lvl="0" marL="457200" rtl="0" algn="l">
              <a:lnSpc>
                <a:spcPct val="115000"/>
              </a:lnSpc>
              <a:spcBef>
                <a:spcPts val="0"/>
              </a:spcBef>
              <a:spcAft>
                <a:spcPts val="0"/>
              </a:spcAft>
              <a:buClr>
                <a:srgbClr val="000000"/>
              </a:buClr>
              <a:buSzPts val="1200"/>
              <a:buFont typeface="Montserrat"/>
              <a:buChar char="●"/>
            </a:pPr>
            <a:r>
              <a:rPr lang="en" sz="1200">
                <a:latin typeface="Montserrat"/>
                <a:ea typeface="Montserrat"/>
                <a:cs typeface="Montserrat"/>
                <a:sym typeface="Montserrat"/>
              </a:rPr>
              <a:t>It is </a:t>
            </a:r>
            <a:r>
              <a:rPr lang="en" sz="1200">
                <a:solidFill>
                  <a:srgbClr val="333333"/>
                </a:solidFill>
                <a:latin typeface="Montserrat"/>
                <a:ea typeface="Montserrat"/>
                <a:cs typeface="Montserrat"/>
                <a:sym typeface="Montserrat"/>
              </a:rPr>
              <a:t>developed by Google with improved performance and enhancement to be more efficient</a:t>
            </a:r>
            <a:endParaRPr sz="1200">
              <a:solidFill>
                <a:srgbClr val="333333"/>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solidFill>
                <a:srgbClr val="333333"/>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333333"/>
              </a:buClr>
              <a:buSzPts val="1200"/>
              <a:buFont typeface="Montserrat"/>
              <a:buChar char="●"/>
            </a:pPr>
            <a:r>
              <a:rPr lang="en" sz="1200">
                <a:solidFill>
                  <a:srgbClr val="333333"/>
                </a:solidFill>
                <a:latin typeface="Montserrat"/>
                <a:ea typeface="Montserrat"/>
                <a:cs typeface="Montserrat"/>
                <a:sym typeface="Montserrat"/>
              </a:rPr>
              <a:t>MobileNet size 17 MB and VGG 16 Size 553 MB</a:t>
            </a:r>
            <a:endParaRPr sz="1200">
              <a:solidFill>
                <a:srgbClr val="333333"/>
              </a:solidFill>
              <a:latin typeface="Montserrat"/>
              <a:ea typeface="Montserrat"/>
              <a:cs typeface="Montserrat"/>
              <a:sym typeface="Montserrat"/>
            </a:endParaRPr>
          </a:p>
        </p:txBody>
      </p:sp>
      <p:pic>
        <p:nvPicPr>
          <p:cNvPr id="104" name="Google Shape;104;p17"/>
          <p:cNvPicPr preferRelativeResize="0"/>
          <p:nvPr/>
        </p:nvPicPr>
        <p:blipFill>
          <a:blip r:embed="rId3">
            <a:alphaModFix/>
          </a:blip>
          <a:stretch>
            <a:fillRect/>
          </a:stretch>
        </p:blipFill>
        <p:spPr>
          <a:xfrm>
            <a:off x="5199325" y="1313888"/>
            <a:ext cx="3773600" cy="25157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p:nvPr/>
        </p:nvSpPr>
        <p:spPr>
          <a:xfrm>
            <a:off x="0" y="0"/>
            <a:ext cx="5065500" cy="51435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txBox="1"/>
          <p:nvPr/>
        </p:nvSpPr>
        <p:spPr>
          <a:xfrm>
            <a:off x="395800" y="395125"/>
            <a:ext cx="44157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Architecture</a:t>
            </a:r>
            <a:endParaRPr sz="2400">
              <a:solidFill>
                <a:srgbClr val="0C343D"/>
              </a:solidFill>
              <a:latin typeface="Montserrat Black"/>
              <a:ea typeface="Montserrat Black"/>
              <a:cs typeface="Montserrat Black"/>
              <a:sym typeface="Montserrat Black"/>
            </a:endParaRPr>
          </a:p>
        </p:txBody>
      </p:sp>
      <p:cxnSp>
        <p:nvCxnSpPr>
          <p:cNvPr id="111" name="Google Shape;111;p18"/>
          <p:cNvCxnSpPr/>
          <p:nvPr/>
        </p:nvCxnSpPr>
        <p:spPr>
          <a:xfrm>
            <a:off x="500175" y="903325"/>
            <a:ext cx="4037100" cy="0"/>
          </a:xfrm>
          <a:prstGeom prst="straightConnector1">
            <a:avLst/>
          </a:prstGeom>
          <a:noFill/>
          <a:ln cap="flat" cmpd="sng" w="9525">
            <a:solidFill>
              <a:srgbClr val="134F5C"/>
            </a:solidFill>
            <a:prstDash val="solid"/>
            <a:round/>
            <a:headEnd len="med" w="med" type="none"/>
            <a:tailEnd len="med" w="med" type="none"/>
          </a:ln>
        </p:spPr>
      </p:cxnSp>
      <p:sp>
        <p:nvSpPr>
          <p:cNvPr id="112" name="Google Shape;112;p18"/>
          <p:cNvSpPr txBox="1"/>
          <p:nvPr/>
        </p:nvSpPr>
        <p:spPr>
          <a:xfrm>
            <a:off x="629125" y="1276925"/>
            <a:ext cx="4142100" cy="366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92929"/>
                </a:solidFill>
                <a:latin typeface="Montserrat"/>
                <a:ea typeface="Montserrat"/>
                <a:cs typeface="Montserrat"/>
                <a:sym typeface="Montserrat"/>
              </a:rPr>
              <a:t>MobileNet uses </a:t>
            </a:r>
            <a:r>
              <a:rPr b="1" lang="en" sz="1200">
                <a:solidFill>
                  <a:srgbClr val="292929"/>
                </a:solidFill>
                <a:latin typeface="Montserrat"/>
                <a:ea typeface="Montserrat"/>
                <a:cs typeface="Montserrat"/>
                <a:sym typeface="Montserrat"/>
              </a:rPr>
              <a:t>depth wise</a:t>
            </a:r>
            <a:r>
              <a:rPr b="1" lang="en" sz="1200">
                <a:solidFill>
                  <a:srgbClr val="292929"/>
                </a:solidFill>
                <a:latin typeface="Montserrat"/>
                <a:ea typeface="Montserrat"/>
                <a:cs typeface="Montserrat"/>
                <a:sym typeface="Montserrat"/>
              </a:rPr>
              <a:t> separable</a:t>
            </a:r>
            <a:r>
              <a:rPr lang="en" sz="1200">
                <a:solidFill>
                  <a:srgbClr val="292929"/>
                </a:solidFill>
                <a:latin typeface="Montserrat"/>
                <a:ea typeface="Montserrat"/>
                <a:cs typeface="Montserrat"/>
                <a:sym typeface="Montserrat"/>
              </a:rPr>
              <a:t> </a:t>
            </a:r>
            <a:r>
              <a:rPr b="1" lang="en" sz="1200">
                <a:solidFill>
                  <a:srgbClr val="292929"/>
                </a:solidFill>
                <a:latin typeface="Montserrat"/>
                <a:ea typeface="Montserrat"/>
                <a:cs typeface="Montserrat"/>
                <a:sym typeface="Montserrat"/>
              </a:rPr>
              <a:t>convolutions. </a:t>
            </a:r>
            <a:r>
              <a:rPr lang="en" sz="1200">
                <a:solidFill>
                  <a:srgbClr val="292929"/>
                </a:solidFill>
                <a:latin typeface="Montserrat"/>
                <a:ea typeface="Montserrat"/>
                <a:cs typeface="Montserrat"/>
                <a:sym typeface="Montserrat"/>
              </a:rPr>
              <a:t>It significantly </a:t>
            </a:r>
            <a:r>
              <a:rPr b="1" lang="en" sz="1200">
                <a:solidFill>
                  <a:srgbClr val="292929"/>
                </a:solidFill>
                <a:latin typeface="Montserrat"/>
                <a:ea typeface="Montserrat"/>
                <a:cs typeface="Montserrat"/>
                <a:sym typeface="Montserrat"/>
              </a:rPr>
              <a:t>reduces the number of parameters.</a:t>
            </a:r>
            <a:endParaRPr b="1" sz="1200">
              <a:solidFill>
                <a:srgbClr val="292929"/>
              </a:solidFill>
              <a:latin typeface="Montserrat"/>
              <a:ea typeface="Montserrat"/>
              <a:cs typeface="Montserrat"/>
              <a:sym typeface="Montserrat"/>
            </a:endParaRPr>
          </a:p>
          <a:p>
            <a:pPr indent="0" lvl="0" marL="0" rtl="0" algn="l">
              <a:spcBef>
                <a:spcPts val="0"/>
              </a:spcBef>
              <a:spcAft>
                <a:spcPts val="0"/>
              </a:spcAft>
              <a:buNone/>
            </a:pPr>
            <a:r>
              <a:t/>
            </a:r>
            <a:endParaRPr b="1" sz="1200">
              <a:solidFill>
                <a:srgbClr val="292929"/>
              </a:solidFill>
              <a:latin typeface="Montserrat"/>
              <a:ea typeface="Montserrat"/>
              <a:cs typeface="Montserrat"/>
              <a:sym typeface="Montserrat"/>
            </a:endParaRPr>
          </a:p>
          <a:p>
            <a:pPr indent="0" lvl="0" marL="0" rtl="0" algn="l">
              <a:spcBef>
                <a:spcPts val="0"/>
              </a:spcBef>
              <a:spcAft>
                <a:spcPts val="0"/>
              </a:spcAft>
              <a:buNone/>
            </a:pPr>
            <a:r>
              <a:rPr lang="en" sz="1200">
                <a:solidFill>
                  <a:srgbClr val="292929"/>
                </a:solidFill>
                <a:latin typeface="Montserrat"/>
                <a:ea typeface="Montserrat"/>
                <a:cs typeface="Montserrat"/>
                <a:sym typeface="Montserrat"/>
              </a:rPr>
              <a:t>A </a:t>
            </a:r>
            <a:r>
              <a:rPr lang="en" sz="1200">
                <a:solidFill>
                  <a:srgbClr val="292929"/>
                </a:solidFill>
                <a:latin typeface="Montserrat"/>
                <a:ea typeface="Montserrat"/>
                <a:cs typeface="Montserrat"/>
                <a:sym typeface="Montserrat"/>
              </a:rPr>
              <a:t>depth wise</a:t>
            </a:r>
            <a:r>
              <a:rPr lang="en" sz="1200">
                <a:solidFill>
                  <a:srgbClr val="292929"/>
                </a:solidFill>
                <a:latin typeface="Montserrat"/>
                <a:ea typeface="Montserrat"/>
                <a:cs typeface="Montserrat"/>
                <a:sym typeface="Montserrat"/>
              </a:rPr>
              <a:t> separable convolution is made from two operations.</a:t>
            </a:r>
            <a:endParaRPr sz="1200">
              <a:solidFill>
                <a:srgbClr val="292929"/>
              </a:solidFill>
              <a:latin typeface="Montserrat"/>
              <a:ea typeface="Montserrat"/>
              <a:cs typeface="Montserrat"/>
              <a:sym typeface="Montserrat"/>
            </a:endParaRPr>
          </a:p>
          <a:p>
            <a:pPr indent="-304800" lvl="0" marL="749300" rtl="0" algn="l">
              <a:lnSpc>
                <a:spcPct val="115000"/>
              </a:lnSpc>
              <a:spcBef>
                <a:spcPts val="3200"/>
              </a:spcBef>
              <a:spcAft>
                <a:spcPts val="0"/>
              </a:spcAft>
              <a:buClr>
                <a:srgbClr val="292929"/>
              </a:buClr>
              <a:buSzPts val="1200"/>
              <a:buFont typeface="Montserrat"/>
              <a:buAutoNum type="arabicPeriod"/>
            </a:pPr>
            <a:r>
              <a:rPr b="1" lang="en" sz="1200">
                <a:solidFill>
                  <a:srgbClr val="292929"/>
                </a:solidFill>
                <a:latin typeface="Montserrat"/>
                <a:ea typeface="Montserrat"/>
                <a:cs typeface="Montserrat"/>
                <a:sym typeface="Montserrat"/>
              </a:rPr>
              <a:t>Depthwise convolution.</a:t>
            </a:r>
            <a:endParaRPr b="1" sz="1200">
              <a:solidFill>
                <a:srgbClr val="292929"/>
              </a:solidFill>
              <a:latin typeface="Montserrat"/>
              <a:ea typeface="Montserrat"/>
              <a:cs typeface="Montserrat"/>
              <a:sym typeface="Montserrat"/>
            </a:endParaRPr>
          </a:p>
          <a:p>
            <a:pPr indent="-304800" lvl="0" marL="749300" rtl="0" algn="l">
              <a:lnSpc>
                <a:spcPct val="115000"/>
              </a:lnSpc>
              <a:spcBef>
                <a:spcPts val="0"/>
              </a:spcBef>
              <a:spcAft>
                <a:spcPts val="0"/>
              </a:spcAft>
              <a:buClr>
                <a:srgbClr val="292929"/>
              </a:buClr>
              <a:buSzPts val="1200"/>
              <a:buFont typeface="Georgia"/>
              <a:buAutoNum type="arabicPeriod"/>
            </a:pPr>
            <a:r>
              <a:rPr b="1" lang="en" sz="1200">
                <a:solidFill>
                  <a:srgbClr val="292929"/>
                </a:solidFill>
                <a:latin typeface="Montserrat"/>
                <a:ea typeface="Montserrat"/>
                <a:cs typeface="Montserrat"/>
                <a:sym typeface="Montserrat"/>
              </a:rPr>
              <a:t>Pointwise convolution</a:t>
            </a:r>
            <a:r>
              <a:rPr lang="en" sz="1200">
                <a:solidFill>
                  <a:srgbClr val="292929"/>
                </a:solidFill>
                <a:latin typeface="Montserrat"/>
                <a:ea typeface="Montserrat"/>
                <a:cs typeface="Montserrat"/>
                <a:sym typeface="Montserrat"/>
              </a:rPr>
              <a:t>.</a:t>
            </a:r>
            <a:endParaRPr sz="1200">
              <a:solidFill>
                <a:srgbClr val="292929"/>
              </a:solidFill>
              <a:latin typeface="Montserrat"/>
              <a:ea typeface="Montserrat"/>
              <a:cs typeface="Montserrat"/>
              <a:sym typeface="Montserrat"/>
            </a:endParaRPr>
          </a:p>
          <a:p>
            <a:pPr indent="0" lvl="0" marL="0" rtl="0" algn="l">
              <a:lnSpc>
                <a:spcPct val="115000"/>
              </a:lnSpc>
              <a:spcBef>
                <a:spcPts val="1700"/>
              </a:spcBef>
              <a:spcAft>
                <a:spcPts val="0"/>
              </a:spcAft>
              <a:buNone/>
            </a:pPr>
            <a:r>
              <a:t/>
            </a:r>
            <a:endParaRPr sz="1200">
              <a:solidFill>
                <a:srgbClr val="292929"/>
              </a:solidFill>
              <a:latin typeface="Montserrat"/>
              <a:ea typeface="Montserrat"/>
              <a:cs typeface="Montserrat"/>
              <a:sym typeface="Montserrat"/>
            </a:endParaRPr>
          </a:p>
          <a:p>
            <a:pPr indent="0" lvl="0" marL="0" rtl="0" algn="l">
              <a:spcBef>
                <a:spcPts val="0"/>
              </a:spcBef>
              <a:spcAft>
                <a:spcPts val="0"/>
              </a:spcAft>
              <a:buNone/>
            </a:pPr>
            <a:r>
              <a:rPr lang="en" sz="1200">
                <a:solidFill>
                  <a:srgbClr val="292929"/>
                </a:solidFill>
                <a:latin typeface="Montserrat"/>
                <a:ea typeface="Montserrat"/>
                <a:cs typeface="Montserrat"/>
                <a:sym typeface="Montserrat"/>
              </a:rPr>
              <a:t>The main difference between MobileNet architecture and a traditional CNN is, instead of a single 3x3 convolution layer followed by the batch norm and ReLU. Mobile Nets split the convolution into a 3x3 depth-wise conv and a 1x1 pointwise conv, as shown in the figure.</a:t>
            </a:r>
            <a:endParaRPr b="1" sz="1200">
              <a:solidFill>
                <a:srgbClr val="292929"/>
              </a:solidFill>
              <a:latin typeface="Montserrat"/>
              <a:ea typeface="Montserrat"/>
              <a:cs typeface="Montserrat"/>
              <a:sym typeface="Montserrat"/>
            </a:endParaRPr>
          </a:p>
        </p:txBody>
      </p:sp>
      <p:pic>
        <p:nvPicPr>
          <p:cNvPr id="113" name="Google Shape;113;p18"/>
          <p:cNvPicPr preferRelativeResize="0"/>
          <p:nvPr/>
        </p:nvPicPr>
        <p:blipFill>
          <a:blip r:embed="rId3">
            <a:alphaModFix/>
          </a:blip>
          <a:stretch>
            <a:fillRect/>
          </a:stretch>
        </p:blipFill>
        <p:spPr>
          <a:xfrm>
            <a:off x="5217900" y="607100"/>
            <a:ext cx="3773700" cy="4193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p:nvPr/>
        </p:nvSpPr>
        <p:spPr>
          <a:xfrm>
            <a:off x="0" y="0"/>
            <a:ext cx="5065500" cy="51435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nvSpPr>
        <p:spPr>
          <a:xfrm>
            <a:off x="395800" y="395125"/>
            <a:ext cx="44157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Facial </a:t>
            </a:r>
            <a:r>
              <a:rPr lang="en" sz="2400">
                <a:solidFill>
                  <a:srgbClr val="0C343D"/>
                </a:solidFill>
                <a:latin typeface="Montserrat Black"/>
                <a:ea typeface="Montserrat Black"/>
                <a:cs typeface="Montserrat Black"/>
                <a:sym typeface="Montserrat Black"/>
              </a:rPr>
              <a:t>Recognition</a:t>
            </a:r>
            <a:endParaRPr sz="2400">
              <a:solidFill>
                <a:srgbClr val="0C343D"/>
              </a:solidFill>
              <a:latin typeface="Montserrat Black"/>
              <a:ea typeface="Montserrat Black"/>
              <a:cs typeface="Montserrat Black"/>
              <a:sym typeface="Montserrat Black"/>
            </a:endParaRPr>
          </a:p>
        </p:txBody>
      </p:sp>
      <p:cxnSp>
        <p:nvCxnSpPr>
          <p:cNvPr id="120" name="Google Shape;120;p19"/>
          <p:cNvCxnSpPr/>
          <p:nvPr/>
        </p:nvCxnSpPr>
        <p:spPr>
          <a:xfrm>
            <a:off x="500175" y="903325"/>
            <a:ext cx="4037100" cy="0"/>
          </a:xfrm>
          <a:prstGeom prst="straightConnector1">
            <a:avLst/>
          </a:prstGeom>
          <a:noFill/>
          <a:ln cap="flat" cmpd="sng" w="9525">
            <a:solidFill>
              <a:srgbClr val="134F5C"/>
            </a:solidFill>
            <a:prstDash val="solid"/>
            <a:round/>
            <a:headEnd len="med" w="med" type="none"/>
            <a:tailEnd len="med" w="med" type="none"/>
          </a:ln>
        </p:spPr>
      </p:cxnSp>
      <p:sp>
        <p:nvSpPr>
          <p:cNvPr id="121" name="Google Shape;121;p19"/>
          <p:cNvSpPr txBox="1"/>
          <p:nvPr/>
        </p:nvSpPr>
        <p:spPr>
          <a:xfrm>
            <a:off x="298150" y="1100925"/>
            <a:ext cx="4344000" cy="324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Montserrat"/>
              <a:buChar char="●"/>
            </a:pPr>
            <a:r>
              <a:rPr lang="en">
                <a:solidFill>
                  <a:schemeClr val="dk1"/>
                </a:solidFill>
                <a:latin typeface="Montserrat"/>
                <a:ea typeface="Montserrat"/>
                <a:cs typeface="Montserrat"/>
                <a:sym typeface="Montserrat"/>
              </a:rPr>
              <a:t>Face recognition refers to the technique or method of recognising people's faces from photographs and videos</a:t>
            </a:r>
            <a:r>
              <a:rPr lang="en">
                <a:latin typeface="Montserrat"/>
                <a:ea typeface="Montserrat"/>
                <a:cs typeface="Montserrat"/>
                <a:sym typeface="Montserrat"/>
              </a:rPr>
              <a:t>.</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Clr>
                <a:srgbClr val="000000"/>
              </a:buClr>
              <a:buSzPts val="1400"/>
              <a:buFont typeface="Montserrat"/>
              <a:buChar char="●"/>
            </a:pPr>
            <a:r>
              <a:rPr lang="en">
                <a:solidFill>
                  <a:schemeClr val="dk1"/>
                </a:solidFill>
                <a:latin typeface="Montserrat"/>
                <a:ea typeface="Montserrat"/>
                <a:cs typeface="Montserrat"/>
                <a:sym typeface="Montserrat"/>
              </a:rPr>
              <a:t>On the Labeled Faces in the Wild benchmark, the model achieves a 99.38 percent accuracy rate.</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Clr>
                <a:srgbClr val="000000"/>
              </a:buClr>
              <a:buSzPts val="1400"/>
              <a:buFont typeface="Montserrat"/>
              <a:buChar char="●"/>
            </a:pPr>
            <a:r>
              <a:rPr lang="en">
                <a:solidFill>
                  <a:schemeClr val="dk1"/>
                </a:solidFill>
                <a:latin typeface="Montserrat"/>
                <a:ea typeface="Montserrat"/>
                <a:cs typeface="Montserrat"/>
                <a:sym typeface="Montserrat"/>
              </a:rPr>
              <a:t>Facial recognition will here help us to identify the people who have not worn mask. </a:t>
            </a:r>
            <a:endParaRPr>
              <a:latin typeface="Montserrat"/>
              <a:ea typeface="Montserrat"/>
              <a:cs typeface="Montserrat"/>
              <a:sym typeface="Montserrat"/>
            </a:endParaRPr>
          </a:p>
        </p:txBody>
      </p:sp>
      <p:pic>
        <p:nvPicPr>
          <p:cNvPr id="122" name="Google Shape;122;p19"/>
          <p:cNvPicPr preferRelativeResize="0"/>
          <p:nvPr/>
        </p:nvPicPr>
        <p:blipFill>
          <a:blip r:embed="rId3">
            <a:alphaModFix/>
          </a:blip>
          <a:stretch>
            <a:fillRect/>
          </a:stretch>
        </p:blipFill>
        <p:spPr>
          <a:xfrm>
            <a:off x="5473000" y="1605925"/>
            <a:ext cx="3250400" cy="1756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p:nvPr/>
        </p:nvSpPr>
        <p:spPr>
          <a:xfrm>
            <a:off x="167650" y="76200"/>
            <a:ext cx="8805000" cy="1015800"/>
          </a:xfrm>
          <a:prstGeom prst="rect">
            <a:avLst/>
          </a:prstGeom>
          <a:solidFill>
            <a:srgbClr val="0011FF">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txBox="1"/>
          <p:nvPr/>
        </p:nvSpPr>
        <p:spPr>
          <a:xfrm>
            <a:off x="636700" y="395125"/>
            <a:ext cx="59598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C343D"/>
                </a:solidFill>
                <a:latin typeface="Montserrat Black"/>
                <a:ea typeface="Montserrat Black"/>
                <a:cs typeface="Montserrat Black"/>
                <a:sym typeface="Montserrat Black"/>
              </a:rPr>
              <a:t>Workflow of facial recognition</a:t>
            </a:r>
            <a:r>
              <a:rPr lang="en" sz="2400">
                <a:solidFill>
                  <a:srgbClr val="0C343D"/>
                </a:solidFill>
                <a:latin typeface="Montserrat Black"/>
                <a:ea typeface="Montserrat Black"/>
                <a:cs typeface="Montserrat Black"/>
                <a:sym typeface="Montserrat Black"/>
              </a:rPr>
              <a:t>?</a:t>
            </a:r>
            <a:endParaRPr sz="2400">
              <a:solidFill>
                <a:srgbClr val="0C343D"/>
              </a:solidFill>
              <a:latin typeface="Montserrat Black"/>
              <a:ea typeface="Montserrat Black"/>
              <a:cs typeface="Montserrat Black"/>
              <a:sym typeface="Montserrat Black"/>
            </a:endParaRPr>
          </a:p>
        </p:txBody>
      </p:sp>
      <p:cxnSp>
        <p:nvCxnSpPr>
          <p:cNvPr id="129" name="Google Shape;129;p20"/>
          <p:cNvCxnSpPr/>
          <p:nvPr/>
        </p:nvCxnSpPr>
        <p:spPr>
          <a:xfrm>
            <a:off x="728775" y="903325"/>
            <a:ext cx="7636500" cy="0"/>
          </a:xfrm>
          <a:prstGeom prst="straightConnector1">
            <a:avLst/>
          </a:prstGeom>
          <a:noFill/>
          <a:ln cap="flat" cmpd="sng" w="9525">
            <a:solidFill>
              <a:srgbClr val="134F5C"/>
            </a:solidFill>
            <a:prstDash val="solid"/>
            <a:round/>
            <a:headEnd len="med" w="med" type="none"/>
            <a:tailEnd len="med" w="med" type="none"/>
          </a:ln>
        </p:spPr>
      </p:cxnSp>
      <p:sp>
        <p:nvSpPr>
          <p:cNvPr id="130" name="Google Shape;130;p20"/>
          <p:cNvSpPr txBox="1"/>
          <p:nvPr/>
        </p:nvSpPr>
        <p:spPr>
          <a:xfrm>
            <a:off x="552975" y="1276725"/>
            <a:ext cx="5840700" cy="3483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000000"/>
              </a:buClr>
              <a:buSzPts val="1200"/>
              <a:buFont typeface="Montserrat"/>
              <a:buAutoNum type="arabicPeriod"/>
            </a:pPr>
            <a:r>
              <a:rPr lang="en" sz="1200">
                <a:solidFill>
                  <a:srgbClr val="1F1F1F"/>
                </a:solidFill>
                <a:highlight>
                  <a:schemeClr val="lt1"/>
                </a:highlight>
                <a:latin typeface="Montserrat"/>
                <a:ea typeface="Montserrat"/>
                <a:cs typeface="Montserrat"/>
                <a:sym typeface="Montserrat"/>
              </a:rPr>
              <a:t>A picture of your face is captured from a photo or video. Your face might appear alone or in a crowd. Your image may show you looking straight ahead or nearly in profile.</a:t>
            </a:r>
            <a:endParaRPr sz="1200">
              <a:solidFill>
                <a:srgbClr val="1F1F1F"/>
              </a:solidFill>
              <a:highlight>
                <a:schemeClr val="lt1"/>
              </a:highlight>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solidFill>
                <a:srgbClr val="1F1F1F"/>
              </a:solidFill>
              <a:highlight>
                <a:schemeClr val="lt1"/>
              </a:highlight>
              <a:latin typeface="Montserrat"/>
              <a:ea typeface="Montserrat"/>
              <a:cs typeface="Montserrat"/>
              <a:sym typeface="Montserrat"/>
            </a:endParaRPr>
          </a:p>
          <a:p>
            <a:pPr indent="-304800" lvl="0" marL="457200" rtl="0" algn="l">
              <a:lnSpc>
                <a:spcPct val="115000"/>
              </a:lnSpc>
              <a:spcBef>
                <a:spcPts val="0"/>
              </a:spcBef>
              <a:spcAft>
                <a:spcPts val="0"/>
              </a:spcAft>
              <a:buClr>
                <a:srgbClr val="1F1F1F"/>
              </a:buClr>
              <a:buSzPts val="1200"/>
              <a:buFont typeface="Montserrat"/>
              <a:buAutoNum type="arabicPeriod"/>
            </a:pPr>
            <a:r>
              <a:rPr lang="en" sz="1200">
                <a:solidFill>
                  <a:srgbClr val="1F1F1F"/>
                </a:solidFill>
                <a:highlight>
                  <a:schemeClr val="lt1"/>
                </a:highlight>
                <a:latin typeface="Montserrat"/>
                <a:ea typeface="Montserrat"/>
                <a:cs typeface="Montserrat"/>
                <a:sym typeface="Montserrat"/>
              </a:rPr>
              <a:t>Facial recognition software reads the geometry of your face. Key factors include the distance between your eyes and the distance from forehead to chin. The software identifies facial landmarks — one system identifies 68 features of them — that are key to distinguishing your face. The result: your facial signature.</a:t>
            </a:r>
            <a:endParaRPr sz="1200">
              <a:solidFill>
                <a:srgbClr val="1F1F1F"/>
              </a:solidFill>
              <a:highlight>
                <a:schemeClr val="lt1"/>
              </a:highlight>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solidFill>
                <a:srgbClr val="1F1F1F"/>
              </a:solidFill>
              <a:highlight>
                <a:schemeClr val="lt1"/>
              </a:highlight>
              <a:latin typeface="Montserrat"/>
              <a:ea typeface="Montserrat"/>
              <a:cs typeface="Montserrat"/>
              <a:sym typeface="Montserrat"/>
            </a:endParaRPr>
          </a:p>
          <a:p>
            <a:pPr indent="-304800" lvl="0" marL="457200" rtl="0" algn="l">
              <a:spcBef>
                <a:spcPts val="0"/>
              </a:spcBef>
              <a:spcAft>
                <a:spcPts val="0"/>
              </a:spcAft>
              <a:buClr>
                <a:srgbClr val="1F1F1F"/>
              </a:buClr>
              <a:buSzPts val="1200"/>
              <a:buFont typeface="Montserrat"/>
              <a:buAutoNum type="arabicPeriod"/>
            </a:pPr>
            <a:r>
              <a:rPr lang="en" sz="1200">
                <a:solidFill>
                  <a:srgbClr val="1F1F1F"/>
                </a:solidFill>
                <a:highlight>
                  <a:schemeClr val="lt1"/>
                </a:highlight>
                <a:latin typeface="Montserrat"/>
                <a:ea typeface="Montserrat"/>
                <a:cs typeface="Montserrat"/>
                <a:sym typeface="Montserrat"/>
              </a:rPr>
              <a:t>Your facial signature — a mathematical formula — is compared to a database of known faces.</a:t>
            </a:r>
            <a:endParaRPr sz="1200">
              <a:solidFill>
                <a:srgbClr val="1F1F1F"/>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t/>
            </a:r>
            <a:endParaRPr sz="1200">
              <a:solidFill>
                <a:srgbClr val="1F1F1F"/>
              </a:solidFill>
              <a:highlight>
                <a:schemeClr val="lt1"/>
              </a:highlight>
              <a:latin typeface="Montserrat"/>
              <a:ea typeface="Montserrat"/>
              <a:cs typeface="Montserrat"/>
              <a:sym typeface="Montserrat"/>
            </a:endParaRPr>
          </a:p>
          <a:p>
            <a:pPr indent="-304800" lvl="0" marL="457200" rtl="0" algn="l">
              <a:spcBef>
                <a:spcPts val="0"/>
              </a:spcBef>
              <a:spcAft>
                <a:spcPts val="0"/>
              </a:spcAft>
              <a:buClr>
                <a:srgbClr val="1F1F1F"/>
              </a:buClr>
              <a:buSzPts val="1200"/>
              <a:buFont typeface="Montserrat"/>
              <a:buAutoNum type="arabicPeriod"/>
            </a:pPr>
            <a:r>
              <a:rPr lang="en" sz="1200">
                <a:solidFill>
                  <a:srgbClr val="1F1F1F"/>
                </a:solidFill>
                <a:highlight>
                  <a:schemeClr val="lt1"/>
                </a:highlight>
                <a:latin typeface="Montserrat"/>
                <a:ea typeface="Montserrat"/>
                <a:cs typeface="Montserrat"/>
                <a:sym typeface="Montserrat"/>
              </a:rPr>
              <a:t>A determination is made. Your faceprint may match that of an image in a facial recognition system database.</a:t>
            </a:r>
            <a:endParaRPr sz="12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152400" y="412850"/>
            <a:ext cx="8839197" cy="44069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